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drawings/drawing4.xml" ContentType="application/vnd.openxmlformats-officedocument.drawingml.chartshapes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drawings/drawing5.xml" ContentType="application/vnd.openxmlformats-officedocument.drawingml.chartshapes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charts/chart28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charts/chart29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charts/chart30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charts/chart31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ppt/charts/chart32.xml" ContentType="application/vnd.openxmlformats-officedocument.drawingml.chart+xml"/>
  <Override PartName="/ppt/charts/style32.xml" ContentType="application/vnd.ms-office.chartstyle+xml"/>
  <Override PartName="/ppt/charts/colors32.xml" ContentType="application/vnd.ms-office.chartcolorstyle+xml"/>
  <Override PartName="/ppt/charts/chart33.xml" ContentType="application/vnd.openxmlformats-officedocument.drawingml.chart+xml"/>
  <Override PartName="/ppt/charts/style33.xml" ContentType="application/vnd.ms-office.chartstyle+xml"/>
  <Override PartName="/ppt/charts/colors33.xml" ContentType="application/vnd.ms-office.chartcolorstyle+xml"/>
  <Override PartName="/ppt/charts/chart34.xml" ContentType="application/vnd.openxmlformats-officedocument.drawingml.chart+xml"/>
  <Override PartName="/ppt/charts/style34.xml" ContentType="application/vnd.ms-office.chartstyle+xml"/>
  <Override PartName="/ppt/charts/colors34.xml" ContentType="application/vnd.ms-office.chartcolorstyle+xml"/>
  <Override PartName="/ppt/charts/chart35.xml" ContentType="application/vnd.openxmlformats-officedocument.drawingml.chart+xml"/>
  <Override PartName="/ppt/charts/style35.xml" ContentType="application/vnd.ms-office.chartstyle+xml"/>
  <Override PartName="/ppt/charts/colors35.xml" ContentType="application/vnd.ms-office.chartcolorstyle+xml"/>
  <Override PartName="/ppt/charts/chart36.xml" ContentType="application/vnd.openxmlformats-officedocument.drawingml.chart+xml"/>
  <Override PartName="/ppt/charts/style36.xml" ContentType="application/vnd.ms-office.chartstyle+xml"/>
  <Override PartName="/ppt/charts/colors36.xml" ContentType="application/vnd.ms-office.chartcolorstyle+xml"/>
  <Override PartName="/ppt/charts/chart37.xml" ContentType="application/vnd.openxmlformats-officedocument.drawingml.chart+xml"/>
  <Override PartName="/ppt/charts/style37.xml" ContentType="application/vnd.ms-office.chartstyle+xml"/>
  <Override PartName="/ppt/charts/colors37.xml" ContentType="application/vnd.ms-office.chartcolorstyle+xml"/>
  <Override PartName="/ppt/drawings/drawing6.xml" ContentType="application/vnd.openxmlformats-officedocument.drawingml.chartshapes+xml"/>
  <Override PartName="/ppt/charts/chart38.xml" ContentType="application/vnd.openxmlformats-officedocument.drawingml.chart+xml"/>
  <Override PartName="/ppt/charts/style38.xml" ContentType="application/vnd.ms-office.chartstyle+xml"/>
  <Override PartName="/ppt/charts/colors38.xml" ContentType="application/vnd.ms-office.chartcolorstyle+xml"/>
  <Override PartName="/ppt/charts/chart39.xml" ContentType="application/vnd.openxmlformats-officedocument.drawingml.chart+xml"/>
  <Override PartName="/ppt/charts/style39.xml" ContentType="application/vnd.ms-office.chartstyle+xml"/>
  <Override PartName="/ppt/charts/colors39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5" r:id="rId1"/>
    <p:sldMasterId id="2147483721" r:id="rId2"/>
  </p:sldMasterIdLst>
  <p:sldIdLst>
    <p:sldId id="297" r:id="rId3"/>
    <p:sldId id="258" r:id="rId4"/>
    <p:sldId id="298" r:id="rId5"/>
    <p:sldId id="299" r:id="rId6"/>
    <p:sldId id="300" r:id="rId7"/>
    <p:sldId id="301" r:id="rId8"/>
    <p:sldId id="314" r:id="rId9"/>
    <p:sldId id="315" r:id="rId10"/>
    <p:sldId id="268" r:id="rId11"/>
    <p:sldId id="304" r:id="rId12"/>
    <p:sldId id="267" r:id="rId13"/>
    <p:sldId id="272" r:id="rId14"/>
    <p:sldId id="271" r:id="rId15"/>
    <p:sldId id="278" r:id="rId16"/>
    <p:sldId id="279" r:id="rId17"/>
    <p:sldId id="295" r:id="rId18"/>
    <p:sldId id="269" r:id="rId19"/>
    <p:sldId id="274" r:id="rId20"/>
    <p:sldId id="273" r:id="rId21"/>
    <p:sldId id="276" r:id="rId22"/>
    <p:sldId id="275" r:id="rId23"/>
    <p:sldId id="294" r:id="rId24"/>
    <p:sldId id="344" r:id="rId25"/>
    <p:sldId id="282" r:id="rId26"/>
    <p:sldId id="270" r:id="rId27"/>
    <p:sldId id="367" r:id="rId28"/>
    <p:sldId id="368" r:id="rId29"/>
    <p:sldId id="369" r:id="rId30"/>
    <p:sldId id="305" r:id="rId31"/>
    <p:sldId id="286" r:id="rId32"/>
    <p:sldId id="303" r:id="rId33"/>
    <p:sldId id="309" r:id="rId34"/>
    <p:sldId id="302" r:id="rId35"/>
    <p:sldId id="306" r:id="rId36"/>
    <p:sldId id="307" r:id="rId37"/>
    <p:sldId id="308" r:id="rId38"/>
    <p:sldId id="310" r:id="rId39"/>
    <p:sldId id="336" r:id="rId40"/>
    <p:sldId id="363" r:id="rId41"/>
  </p:sldIdLst>
  <p:sldSz cx="20320000" cy="11431588"/>
  <p:notesSz cx="6858000" cy="9144000"/>
  <p:defaultTextStyle>
    <a:defPPr>
      <a:defRPr lang="pl-PL"/>
    </a:defPPr>
    <a:lvl1pPr marL="0" algn="l" defTabSz="2031691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1pPr>
    <a:lvl2pPr marL="1015847" algn="l" defTabSz="2031691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2pPr>
    <a:lvl3pPr marL="2031691" algn="l" defTabSz="2031691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3pPr>
    <a:lvl4pPr marL="3047536" algn="l" defTabSz="2031691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4pPr>
    <a:lvl5pPr marL="4063380" algn="l" defTabSz="2031691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5pPr>
    <a:lvl6pPr marL="5079227" algn="l" defTabSz="2031691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6pPr>
    <a:lvl7pPr marL="6095071" algn="l" defTabSz="2031691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7pPr>
    <a:lvl8pPr marL="7110918" algn="l" defTabSz="2031691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8pPr>
    <a:lvl9pPr marL="8126762" algn="l" defTabSz="2031691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01">
          <p15:clr>
            <a:srgbClr val="A4A3A4"/>
          </p15:clr>
        </p15:guide>
        <p15:guide id="2" pos="640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DCC498C-C25C-10A3-D0CA-3AE308768ABA}" name="Kubryn Agnieszka" initials="AK" userId="S::Agnieszka.Kubryn@knf.gov.pl::4cc62667-8f8c-4131-aa5a-07e7bfed7856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ając Wojciech" initials="ZW" lastIdx="37" clrIdx="0">
    <p:extLst>
      <p:ext uri="{19B8F6BF-5375-455C-9EA6-DF929625EA0E}">
        <p15:presenceInfo xmlns:p15="http://schemas.microsoft.com/office/powerpoint/2012/main" userId="S-1-5-21-1214440339-796845957-725345543-14865" providerId="AD"/>
      </p:ext>
    </p:extLst>
  </p:cmAuthor>
  <p:cmAuthor id="2" name="Hakiel Paweł" initials="HP" lastIdx="23" clrIdx="1">
    <p:extLst>
      <p:ext uri="{19B8F6BF-5375-455C-9EA6-DF929625EA0E}">
        <p15:presenceInfo xmlns:p15="http://schemas.microsoft.com/office/powerpoint/2012/main" userId="S-1-5-21-1214440339-796845957-725345543-16261" providerId="AD"/>
      </p:ext>
    </p:extLst>
  </p:cmAuthor>
  <p:cmAuthor id="3" name="Szupowski Maciej" initials="SM" lastIdx="16" clrIdx="2">
    <p:extLst>
      <p:ext uri="{19B8F6BF-5375-455C-9EA6-DF929625EA0E}">
        <p15:presenceInfo xmlns:p15="http://schemas.microsoft.com/office/powerpoint/2012/main" userId="S-1-5-21-1214440339-796845957-725345543-3856" providerId="AD"/>
      </p:ext>
    </p:extLst>
  </p:cmAuthor>
  <p:cmAuthor id="4" name="Olender Piotr" initials="OP" lastIdx="75" clrIdx="3">
    <p:extLst>
      <p:ext uri="{19B8F6BF-5375-455C-9EA6-DF929625EA0E}">
        <p15:presenceInfo xmlns:p15="http://schemas.microsoft.com/office/powerpoint/2012/main" userId="S-1-5-21-1214440339-796845957-725345543-8161" providerId="AD"/>
      </p:ext>
    </p:extLst>
  </p:cmAuthor>
  <p:cmAuthor id="5" name="Zając Wojciech" initials="ZW [2]" lastIdx="1" clrIdx="4">
    <p:extLst>
      <p:ext uri="{19B8F6BF-5375-455C-9EA6-DF929625EA0E}">
        <p15:presenceInfo xmlns:p15="http://schemas.microsoft.com/office/powerpoint/2012/main" userId="S::wojciech.zajac@knf.gov.pl::5a7f1428-fe6d-4e2b-9dda-7a12642fa32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A54E"/>
    <a:srgbClr val="AA4643"/>
    <a:srgbClr val="806100"/>
    <a:srgbClr val="71588F"/>
    <a:srgbClr val="FFC000"/>
    <a:srgbClr val="1A7096"/>
    <a:srgbClr val="B8EDF4"/>
    <a:srgbClr val="CB5652"/>
    <a:srgbClr val="F2740D"/>
    <a:srgbClr val="5164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Styl pośredni 4 — Ak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02" autoAdjust="0"/>
    <p:restoredTop sz="95280" autoAdjust="0"/>
  </p:normalViewPr>
  <p:slideViewPr>
    <p:cSldViewPr snapToGrid="0">
      <p:cViewPr varScale="1">
        <p:scale>
          <a:sx n="66" d="100"/>
          <a:sy n="66" d="100"/>
        </p:scale>
        <p:origin x="2280" y="96"/>
      </p:cViewPr>
      <p:guideLst>
        <p:guide orient="horz" pos="3601"/>
        <p:guide pos="6400"/>
      </p:guideLst>
    </p:cSldViewPr>
  </p:slideViewPr>
  <p:outlineViewPr>
    <p:cViewPr>
      <p:scale>
        <a:sx n="33" d="100"/>
        <a:sy n="33" d="100"/>
      </p:scale>
      <p:origin x="0" y="-440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commentAuthors" Target="commentAuthors.xml"/><Relationship Id="rId47" Type="http://schemas.microsoft.com/office/2018/10/relationships/authors" Target="author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chartUserShapes" Target="../drawings/drawing4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20.xml"/><Relationship Id="rId1" Type="http://schemas.microsoft.com/office/2011/relationships/chartStyle" Target="style20.xml"/><Relationship Id="rId4" Type="http://schemas.openxmlformats.org/officeDocument/2006/relationships/chartUserShapes" Target="../drawings/drawing5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podzia&#322;%20zysku%20BS%20za%202024.xlsx" TargetMode="External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podzia&#322;%20zysku%20BS%20za%202024.xlsx" TargetMode="External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podzia&#322;%20zysku%20BS%20za%202024.xlsx" TargetMode="External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podzia&#322;%20zysku%20BS%20za%202024.xlsx" TargetMode="External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28.xml"/><Relationship Id="rId1" Type="http://schemas.microsoft.com/office/2011/relationships/chartStyle" Target="style28.xm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29.xml"/><Relationship Id="rId1" Type="http://schemas.microsoft.com/office/2011/relationships/chartStyle" Target="style29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2.xml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30.xml"/><Relationship Id="rId1" Type="http://schemas.microsoft.com/office/2011/relationships/chartStyle" Target="style30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31.xml"/><Relationship Id="rId1" Type="http://schemas.microsoft.com/office/2011/relationships/chartStyle" Target="style31.xm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32.xml"/><Relationship Id="rId1" Type="http://schemas.microsoft.com/office/2011/relationships/chartStyle" Target="style32.xm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33.xml"/><Relationship Id="rId1" Type="http://schemas.microsoft.com/office/2011/relationships/chartStyle" Target="style33.xm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34.xml"/><Relationship Id="rId1" Type="http://schemas.microsoft.com/office/2011/relationships/chartStyle" Target="style34.xm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35.xml"/><Relationship Id="rId1" Type="http://schemas.microsoft.com/office/2011/relationships/chartStyle" Target="style35.xml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36.xml"/><Relationship Id="rId1" Type="http://schemas.microsoft.com/office/2011/relationships/chartStyle" Target="style36.xml"/></Relationships>
</file>

<file path=ppt/charts/_rels/chart3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37.xml"/><Relationship Id="rId1" Type="http://schemas.microsoft.com/office/2011/relationships/chartStyle" Target="style37.xml"/><Relationship Id="rId4" Type="http://schemas.openxmlformats.org/officeDocument/2006/relationships/chartUserShapes" Target="../drawings/drawing6.xml"/></Relationships>
</file>

<file path=ppt/charts/_rels/chart3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38.xml"/><Relationship Id="rId1" Type="http://schemas.microsoft.com/office/2011/relationships/chartStyle" Target="style38.xml"/></Relationships>
</file>

<file path=ppt/charts/_rels/chart3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39.xml"/><Relationship Id="rId1" Type="http://schemas.microsoft.com/office/2011/relationships/chartStyle" Target="style39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jaw\Desktop\Analiza%20BS\2025_06\Kopia%20Raport_do_raportu_IP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150481189851271E-2"/>
          <c:y val="4.294094722868276E-2"/>
          <c:w val="0.87129396325459318"/>
          <c:h val="0.69588053142790773"/>
        </c:manualLayout>
      </c:layout>
      <c:lineChart>
        <c:grouping val="standard"/>
        <c:varyColors val="0"/>
        <c:ser>
          <c:idx val="0"/>
          <c:order val="0"/>
          <c:tx>
            <c:strRef>
              <c:f>'Sektor bankowy'!$A$23</c:f>
              <c:strCache>
                <c:ptCount val="1"/>
                <c:pt idx="0">
                  <c:v>aktywa</c:v>
                </c:pt>
              </c:strCache>
            </c:strRef>
          </c:tx>
          <c:spPr>
            <a:ln w="762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76200">
                <a:solidFill>
                  <a:schemeClr val="accent3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B5B-4C3A-9159-569DF9E8BFB1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B5B-4C3A-9159-569DF9E8BFB1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B5B-4C3A-9159-569DF9E8BFB1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B5B-4C3A-9159-569DF9E8BFB1}"/>
                </c:ext>
              </c:extLst>
            </c:dLbl>
            <c:dLbl>
              <c:idx val="4"/>
              <c:layout>
                <c:manualLayout>
                  <c:x val="-1.6035353535353535E-3"/>
                  <c:y val="5.2916666666666751E-2"/>
                </c:manualLayout>
              </c:layout>
              <c:numFmt formatCode="#,##0.0" sourceLinked="0"/>
              <c:spPr>
                <a:solidFill>
                  <a:schemeClr val="accent3"/>
                </a:solidFill>
                <a:ln>
                  <a:solidFill>
                    <a:schemeClr val="accent3"/>
                  </a:solidFill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800" b="1" i="0" u="none" strike="noStrik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EC3-4E9B-883A-2B8717E49E08}"/>
                </c:ext>
              </c:extLst>
            </c:dLbl>
            <c:numFmt formatCode="#,##0.0" sourceLinked="0"/>
            <c:spPr>
              <a:solidFill>
                <a:schemeClr val="accent3"/>
              </a:solidFill>
              <a:ln>
                <a:solidFill>
                  <a:schemeClr val="accent6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'Sektor bankowy'!$B$22:$F$22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'Sektor bankowy'!$B$23:$F$23</c:f>
              <c:numCache>
                <c:formatCode>0.00</c:formatCode>
                <c:ptCount val="5"/>
                <c:pt idx="0">
                  <c:v>9.0437224197000745</c:v>
                </c:pt>
                <c:pt idx="1">
                  <c:v>8.9593586392001914</c:v>
                </c:pt>
                <c:pt idx="2">
                  <c:v>9.3192280162792986</c:v>
                </c:pt>
                <c:pt idx="3">
                  <c:v>9.2892270779646182</c:v>
                </c:pt>
                <c:pt idx="4">
                  <c:v>9.1560691899728059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AB5B-4C3A-9159-569DF9E8BFB1}"/>
            </c:ext>
          </c:extLst>
        </c:ser>
        <c:ser>
          <c:idx val="1"/>
          <c:order val="1"/>
          <c:tx>
            <c:strRef>
              <c:f>'Sektor bankowy'!$A$24</c:f>
              <c:strCache>
                <c:ptCount val="1"/>
                <c:pt idx="0">
                  <c:v>wynik netto</c:v>
                </c:pt>
              </c:strCache>
            </c:strRef>
          </c:tx>
          <c:spPr>
            <a:ln w="76200" cap="rnd">
              <a:solidFill>
                <a:schemeClr val="tx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2"/>
              </a:solidFill>
              <a:ln w="76200">
                <a:solidFill>
                  <a:schemeClr val="tx2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B5B-4C3A-9159-569DF9E8BFB1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B5B-4C3A-9159-569DF9E8BFB1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B5B-4C3A-9159-569DF9E8BFB1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B5B-4C3A-9159-569DF9E8BFB1}"/>
                </c:ext>
              </c:extLst>
            </c:dLbl>
            <c:dLbl>
              <c:idx val="4"/>
              <c:layout>
                <c:manualLayout>
                  <c:x val="1.6035353535353535E-2"/>
                  <c:y val="-0.1653645833333334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AB5B-4C3A-9159-569DF9E8BFB1}"/>
                </c:ext>
              </c:extLst>
            </c:dLbl>
            <c:numFmt formatCode="#,##0.0" sourceLinked="0"/>
            <c:spPr>
              <a:solidFill>
                <a:schemeClr val="tx2"/>
              </a:solidFill>
              <a:ln>
                <a:solidFill>
                  <a:schemeClr val="tx2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'Sektor bankowy'!$B$22:$F$22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'Sektor bankowy'!$B$24:$F$24</c:f>
              <c:numCache>
                <c:formatCode>0.00</c:formatCode>
                <c:ptCount val="5"/>
                <c:pt idx="0">
                  <c:v>12.821513152415267</c:v>
                </c:pt>
                <c:pt idx="1">
                  <c:v>12.486965016343126</c:v>
                </c:pt>
                <c:pt idx="2">
                  <c:v>12.458088490641938</c:v>
                </c:pt>
                <c:pt idx="3">
                  <c:v>12.465570716011316</c:v>
                </c:pt>
                <c:pt idx="4">
                  <c:v>11.841936529881931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AB5B-4C3A-9159-569DF9E8BFB1}"/>
            </c:ext>
          </c:extLst>
        </c:ser>
        <c:ser>
          <c:idx val="2"/>
          <c:order val="2"/>
          <c:tx>
            <c:strRef>
              <c:f>'Sektor bankowy'!$A$25</c:f>
              <c:strCache>
                <c:ptCount val="1"/>
                <c:pt idx="0">
                  <c:v>należności z utratą wartości</c:v>
                </c:pt>
              </c:strCache>
            </c:strRef>
          </c:tx>
          <c:spPr>
            <a:ln w="76200" cap="rnd">
              <a:solidFill>
                <a:schemeClr val="tx2">
                  <a:lumMod val="5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2">
                  <a:lumMod val="50000"/>
                </a:schemeClr>
              </a:solidFill>
              <a:ln w="76200">
                <a:solidFill>
                  <a:schemeClr val="tx2">
                    <a:lumMod val="50000"/>
                  </a:schemeClr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AB5B-4C3A-9159-569DF9E8BFB1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B5B-4C3A-9159-569DF9E8BFB1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AB5B-4C3A-9159-569DF9E8BFB1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AB5B-4C3A-9159-569DF9E8BFB1}"/>
                </c:ext>
              </c:extLst>
            </c:dLbl>
            <c:dLbl>
              <c:idx val="4"/>
              <c:layout>
                <c:manualLayout>
                  <c:x val="8.0176767676767673E-3"/>
                  <c:y val="-6.61458333333333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A-AB5B-4C3A-9159-569DF9E8BFB1}"/>
                </c:ext>
              </c:extLst>
            </c:dLbl>
            <c:numFmt formatCode="#,##0.0" sourceLinked="0"/>
            <c:spPr>
              <a:solidFill>
                <a:schemeClr val="tx2">
                  <a:lumMod val="5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'Sektor bankowy'!$B$22:$F$22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'Sektor bankowy'!$B$25:$F$25</c:f>
              <c:numCache>
                <c:formatCode>0.00</c:formatCode>
                <c:ptCount val="5"/>
                <c:pt idx="0">
                  <c:v>10.356842466413559</c:v>
                </c:pt>
                <c:pt idx="1">
                  <c:v>9.8173921231126222</c:v>
                </c:pt>
                <c:pt idx="2">
                  <c:v>9.9094324527769455</c:v>
                </c:pt>
                <c:pt idx="3">
                  <c:v>9.7944892948061906</c:v>
                </c:pt>
                <c:pt idx="4">
                  <c:v>9.8935886816799332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AB5B-4C3A-9159-569DF9E8BFB1}"/>
            </c:ext>
          </c:extLst>
        </c:ser>
        <c:ser>
          <c:idx val="3"/>
          <c:order val="3"/>
          <c:tx>
            <c:strRef>
              <c:f>'Sektor bankowy'!$A$26</c:f>
              <c:strCache>
                <c:ptCount val="1"/>
                <c:pt idx="0">
                  <c:v>depozyty sektora niefinansowego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76200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AB5B-4C3A-9159-569DF9E8BFB1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AB5B-4C3A-9159-569DF9E8BFB1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AB5B-4C3A-9159-569DF9E8BFB1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AB5B-4C3A-9159-569DF9E8BFB1}"/>
                </c:ext>
              </c:extLst>
            </c:dLbl>
            <c:dLbl>
              <c:idx val="4"/>
              <c:layout>
                <c:manualLayout>
                  <c:x val="1.6035353535353535E-2"/>
                  <c:y val="-0.1036284722222223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AB5B-4C3A-9159-569DF9E8BFB1}"/>
                </c:ext>
              </c:extLst>
            </c:dLbl>
            <c:numFmt formatCode="#,##0.0" sourceLinked="0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'Sektor bankowy'!$B$22:$F$22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'Sektor bankowy'!$B$26:$F$26</c:f>
              <c:numCache>
                <c:formatCode>0.00</c:formatCode>
                <c:ptCount val="5"/>
                <c:pt idx="0">
                  <c:v>10.563950609382468</c:v>
                </c:pt>
                <c:pt idx="1">
                  <c:v>10.613991598545251</c:v>
                </c:pt>
                <c:pt idx="2">
                  <c:v>10.945953708992343</c:v>
                </c:pt>
                <c:pt idx="3">
                  <c:v>11.24841273599468</c:v>
                </c:pt>
                <c:pt idx="4">
                  <c:v>11.234288643723424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3-AB5B-4C3A-9159-569DF9E8BFB1}"/>
            </c:ext>
          </c:extLst>
        </c:ser>
        <c:ser>
          <c:idx val="4"/>
          <c:order val="4"/>
          <c:tx>
            <c:strRef>
              <c:f>'Sektor bankowy'!$A$27</c:f>
              <c:strCache>
                <c:ptCount val="1"/>
                <c:pt idx="0">
                  <c:v>zatrudnienie</c:v>
                </c:pt>
              </c:strCache>
            </c:strRef>
          </c:tx>
          <c:spPr>
            <a:ln w="7620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76200">
                <a:solidFill>
                  <a:schemeClr val="bg1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AB5B-4C3A-9159-569DF9E8BFB1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AB5B-4C3A-9159-569DF9E8BFB1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AB5B-4C3A-9159-569DF9E8BFB1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AB5B-4C3A-9159-569DF9E8BFB1}"/>
                </c:ext>
              </c:extLst>
            </c:dLbl>
            <c:dLbl>
              <c:idx val="4"/>
              <c:layout>
                <c:manualLayout>
                  <c:x val="-5.6123737373737374E-2"/>
                  <c:y val="-5.95312500000000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EC3-4E9B-883A-2B8717E49E08}"/>
                </c:ext>
              </c:extLst>
            </c:dLbl>
            <c:numFmt formatCode="#,##0.0" sourceLinked="0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'Sektor bankowy'!$B$22:$F$22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'Sektor bankowy'!$B$27:$F$27</c:f>
              <c:numCache>
                <c:formatCode>0.00</c:formatCode>
                <c:ptCount val="5"/>
                <c:pt idx="0">
                  <c:v>19.356162416134922</c:v>
                </c:pt>
                <c:pt idx="1">
                  <c:v>19.346527616418136</c:v>
                </c:pt>
                <c:pt idx="2">
                  <c:v>19.3651940404302</c:v>
                </c:pt>
                <c:pt idx="3">
                  <c:v>19.458203596078246</c:v>
                </c:pt>
                <c:pt idx="4">
                  <c:v>19.36731201918543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8-AB5B-4C3A-9159-569DF9E8BFB1}"/>
            </c:ext>
          </c:extLst>
        </c:ser>
        <c:ser>
          <c:idx val="5"/>
          <c:order val="5"/>
          <c:tx>
            <c:strRef>
              <c:f>'Sektor bankowy'!$A$28</c:f>
              <c:strCache>
                <c:ptCount val="1"/>
                <c:pt idx="0">
                  <c:v>nalezności od sektora niefinansowego</c:v>
                </c:pt>
              </c:strCache>
            </c:strRef>
          </c:tx>
          <c:spPr>
            <a:ln w="762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76200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AB5B-4C3A-9159-569DF9E8BFB1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AB5B-4C3A-9159-569DF9E8BFB1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AB5B-4C3A-9159-569DF9E8BFB1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AB5B-4C3A-9159-569DF9E8BFB1}"/>
                </c:ext>
              </c:extLst>
            </c:dLbl>
            <c:dLbl>
              <c:idx val="4"/>
              <c:layout>
                <c:manualLayout>
                  <c:x val="-3.2070707070707069E-3"/>
                  <c:y val="7.0555555555555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B-AB5B-4C3A-9159-569DF9E8BFB1}"/>
                </c:ext>
              </c:extLst>
            </c:dLbl>
            <c:numFmt formatCode="#,##0.0" sourceLinked="0"/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'Sektor bankowy'!$B$22:$F$22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'Sektor bankowy'!$B$28:$F$28</c:f>
              <c:numCache>
                <c:formatCode>0.00</c:formatCode>
                <c:ptCount val="5"/>
                <c:pt idx="0">
                  <c:v>6.9173951139585759</c:v>
                </c:pt>
                <c:pt idx="1">
                  <c:v>6.9106972032555074</c:v>
                </c:pt>
                <c:pt idx="2">
                  <c:v>6.8352837205169825</c:v>
                </c:pt>
                <c:pt idx="3">
                  <c:v>6.8344264443563629</c:v>
                </c:pt>
                <c:pt idx="4">
                  <c:v>6.8707032138462836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D-AB5B-4C3A-9159-569DF9E8BFB1}"/>
            </c:ext>
          </c:extLst>
        </c:ser>
        <c:ser>
          <c:idx val="6"/>
          <c:order val="6"/>
          <c:tx>
            <c:strRef>
              <c:f>'Sektor bankowy'!$A$29</c:f>
              <c:strCache>
                <c:ptCount val="1"/>
                <c:pt idx="0">
                  <c:v>należności budżet</c:v>
                </c:pt>
              </c:strCache>
            </c:strRef>
          </c:tx>
          <c:spPr>
            <a:ln w="7620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76200">
                <a:solidFill>
                  <a:schemeClr val="accent5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AB5B-4C3A-9159-569DF9E8BFB1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AB5B-4C3A-9159-569DF9E8BFB1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AB5B-4C3A-9159-569DF9E8BFB1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AB5B-4C3A-9159-569DF9E8BFB1}"/>
                </c:ext>
              </c:extLst>
            </c:dLbl>
            <c:dLbl>
              <c:idx val="4"/>
              <c:layout>
                <c:manualLayout>
                  <c:x val="-5.558964646464529E-3"/>
                  <c:y val="-2.93975694444446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AB5B-4C3A-9159-569DF9E8BFB1}"/>
                </c:ext>
              </c:extLst>
            </c:dLbl>
            <c:numFmt formatCode="#,##0.0" sourceLinked="0"/>
            <c:spPr>
              <a:solidFill>
                <a:schemeClr val="accent5"/>
              </a:solidFill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'Sektor bankowy'!$B$22:$F$22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'Sektor bankowy'!$B$29:$F$29</c:f>
              <c:numCache>
                <c:formatCode>0.00</c:formatCode>
                <c:ptCount val="5"/>
                <c:pt idx="0">
                  <c:v>49.171843303914287</c:v>
                </c:pt>
                <c:pt idx="1">
                  <c:v>49.103926587661007</c:v>
                </c:pt>
                <c:pt idx="2">
                  <c:v>48.707095539606534</c:v>
                </c:pt>
                <c:pt idx="3">
                  <c:v>52.024555494619662</c:v>
                </c:pt>
                <c:pt idx="4">
                  <c:v>51.10056912311606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3-AB5B-4C3A-9159-569DF9E8BFB1}"/>
            </c:ext>
          </c:extLst>
        </c:ser>
        <c:ser>
          <c:idx val="7"/>
          <c:order val="7"/>
          <c:tx>
            <c:strRef>
              <c:f>'Sektor bankowy'!$A$30</c:f>
              <c:strCache>
                <c:ptCount val="1"/>
                <c:pt idx="0">
                  <c:v>depozyty budżet</c:v>
                </c:pt>
              </c:strCache>
            </c:strRef>
          </c:tx>
          <c:spPr>
            <a:ln w="7620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76200">
                <a:solidFill>
                  <a:schemeClr val="accent6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AB5B-4C3A-9159-569DF9E8BFB1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AB5B-4C3A-9159-569DF9E8BFB1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AB5B-4C3A-9159-569DF9E8BFB1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AB5B-4C3A-9159-569DF9E8BFB1}"/>
                </c:ext>
              </c:extLst>
            </c:dLbl>
            <c:dLbl>
              <c:idx val="4"/>
              <c:layout>
                <c:manualLayout>
                  <c:x val="-1.6035353535354712E-3"/>
                  <c:y val="-1.1024305555555556E-2"/>
                </c:manualLayout>
              </c:layout>
              <c:numFmt formatCode="#,##0.0" sourceLinked="0"/>
              <c:spPr>
                <a:solidFill>
                  <a:schemeClr val="accent6"/>
                </a:solidFill>
                <a:ln>
                  <a:solidFill>
                    <a:schemeClr val="accent6"/>
                  </a:solidFill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800" b="1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EC3-4E9B-883A-2B8717E49E08}"/>
                </c:ext>
              </c:extLst>
            </c:dLbl>
            <c:numFmt formatCode="#,##0.0" sourceLinked="0"/>
            <c:spPr>
              <a:solidFill>
                <a:schemeClr val="accent3"/>
              </a:solidFill>
              <a:ln>
                <a:solidFill>
                  <a:schemeClr val="accent6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'Sektor bankowy'!$B$22:$F$22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'Sektor bankowy'!$B$30:$F$30</c:f>
              <c:numCache>
                <c:formatCode>0.00</c:formatCode>
                <c:ptCount val="5"/>
                <c:pt idx="0">
                  <c:v>9.3862834015171046</c:v>
                </c:pt>
                <c:pt idx="1">
                  <c:v>8.8120706870458676</c:v>
                </c:pt>
                <c:pt idx="2">
                  <c:v>11.03545595273637</c:v>
                </c:pt>
                <c:pt idx="3">
                  <c:v>10.443257141730543</c:v>
                </c:pt>
                <c:pt idx="4">
                  <c:v>9.4255298170694051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8-AB5B-4C3A-9159-569DF9E8BF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17955951"/>
        <c:axId val="717948463"/>
      </c:lineChart>
      <c:catAx>
        <c:axId val="717955951"/>
        <c:scaling>
          <c:orientation val="minMax"/>
        </c:scaling>
        <c:delete val="0"/>
        <c:axPos val="b"/>
        <c:numFmt formatCode="yy/mm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717948463"/>
        <c:crosses val="autoZero"/>
        <c:auto val="0"/>
        <c:lblAlgn val="ctr"/>
        <c:lblOffset val="100"/>
        <c:noMultiLvlLbl val="0"/>
      </c:catAx>
      <c:valAx>
        <c:axId val="717948463"/>
        <c:scaling>
          <c:orientation val="minMax"/>
          <c:max val="55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/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71795595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0765833333333337"/>
          <c:w val="1"/>
          <c:h val="0.1923416666666666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266841644794398E-2"/>
          <c:y val="5.0925925925925923E-2"/>
          <c:w val="0.88017760279965007"/>
          <c:h val="0.7538130650335375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'Analiza Dawida'!$G$798</c:f>
              <c:strCache>
                <c:ptCount val="1"/>
                <c:pt idx="0">
                  <c:v>osoby prywatne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Dawida'!$N$797:$R$797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Dawida'!$N$798:$R$798</c:f>
              <c:numCache>
                <c:formatCode>0.00</c:formatCode>
                <c:ptCount val="5"/>
                <c:pt idx="0">
                  <c:v>57.998452089303456</c:v>
                </c:pt>
                <c:pt idx="1">
                  <c:v>58.784407456048058</c:v>
                </c:pt>
                <c:pt idx="2">
                  <c:v>56.948314508491457</c:v>
                </c:pt>
                <c:pt idx="3">
                  <c:v>57.258864676031784</c:v>
                </c:pt>
                <c:pt idx="4">
                  <c:v>57.84519758775285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57D-4E59-8D4A-81FE18ECADDC}"/>
            </c:ext>
          </c:extLst>
        </c:ser>
        <c:ser>
          <c:idx val="1"/>
          <c:order val="1"/>
          <c:tx>
            <c:strRef>
              <c:f>'Analiza Dawida'!$G$799</c:f>
              <c:strCache>
                <c:ptCount val="1"/>
                <c:pt idx="0">
                  <c:v>sektor niefin bez os. pryw.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Dawida'!$N$797:$R$797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Dawida'!$N$799:$R$799</c:f>
              <c:numCache>
                <c:formatCode>0.00</c:formatCode>
                <c:ptCount val="5"/>
                <c:pt idx="0">
                  <c:v>29.895644843349739</c:v>
                </c:pt>
                <c:pt idx="1">
                  <c:v>29.239643134016497</c:v>
                </c:pt>
                <c:pt idx="2">
                  <c:v>29.903695707911478</c:v>
                </c:pt>
                <c:pt idx="3">
                  <c:v>27.116517933269673</c:v>
                </c:pt>
                <c:pt idx="4">
                  <c:v>27.06740354344403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57D-4E59-8D4A-81FE18ECADDC}"/>
            </c:ext>
          </c:extLst>
        </c:ser>
        <c:ser>
          <c:idx val="5"/>
          <c:order val="2"/>
          <c:tx>
            <c:strRef>
              <c:f>'Analiza Dawida'!$G$800</c:f>
              <c:strCache>
                <c:ptCount val="1"/>
                <c:pt idx="0">
                  <c:v>sektor budżetowy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accent3"/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Dawida'!$N$797:$R$797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Dawida'!$N$800:$R$800</c:f>
              <c:numCache>
                <c:formatCode>0.00</c:formatCode>
                <c:ptCount val="5"/>
                <c:pt idx="0">
                  <c:v>11.887206555570923</c:v>
                </c:pt>
                <c:pt idx="1">
                  <c:v>11.709029805151834</c:v>
                </c:pt>
                <c:pt idx="2">
                  <c:v>12.696648190718596</c:v>
                </c:pt>
                <c:pt idx="3">
                  <c:v>15.152449071689581</c:v>
                </c:pt>
                <c:pt idx="4">
                  <c:v>14.566761017471288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57D-4E59-8D4A-81FE18ECADDC}"/>
            </c:ext>
          </c:extLst>
        </c:ser>
        <c:ser>
          <c:idx val="2"/>
          <c:order val="3"/>
          <c:tx>
            <c:strRef>
              <c:f>'Analiza Dawida'!$G$801</c:f>
              <c:strCache>
                <c:ptCount val="1"/>
                <c:pt idx="0">
                  <c:v>sektor finansowy</c:v>
                </c:pt>
              </c:strCache>
            </c:strRef>
          </c:tx>
          <c:spPr>
            <a:solidFill>
              <a:schemeClr val="accent4"/>
            </a:solidFill>
            <a:ln>
              <a:solidFill>
                <a:schemeClr val="accent4"/>
              </a:solidFill>
            </a:ln>
            <a:effectLst/>
          </c:spPr>
          <c:invertIfNegative val="0"/>
          <c:dLbls>
            <c:numFmt formatCode="#,##0.0" sourceLinked="0"/>
            <c:spPr>
              <a:solidFill>
                <a:schemeClr val="accent4"/>
              </a:solidFill>
              <a:ln>
                <a:solidFill>
                  <a:schemeClr val="accent4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Dawida'!$N$797:$R$797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Dawida'!$N$801:$R$801</c:f>
              <c:numCache>
                <c:formatCode>0.00</c:formatCode>
                <c:ptCount val="5"/>
                <c:pt idx="0">
                  <c:v>0.21869651177586963</c:v>
                </c:pt>
                <c:pt idx="1">
                  <c:v>0.26691960478360621</c:v>
                </c:pt>
                <c:pt idx="2">
                  <c:v>0.45134159287847553</c:v>
                </c:pt>
                <c:pt idx="3">
                  <c:v>0.47216831900896533</c:v>
                </c:pt>
                <c:pt idx="4">
                  <c:v>0.52063785133184437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57D-4E59-8D4A-81FE18ECAD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100"/>
        <c:axId val="1051659968"/>
        <c:axId val="1051645824"/>
      </c:barChart>
      <c:catAx>
        <c:axId val="1051659968"/>
        <c:scaling>
          <c:orientation val="minMax"/>
        </c:scaling>
        <c:delete val="0"/>
        <c:axPos val="b"/>
        <c:numFmt formatCode="yy/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051645824"/>
        <c:crosses val="autoZero"/>
        <c:auto val="0"/>
        <c:lblAlgn val="ctr"/>
        <c:lblOffset val="100"/>
        <c:noMultiLvlLbl val="0"/>
      </c:catAx>
      <c:valAx>
        <c:axId val="1051645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solidFill>
              <a:schemeClr val="tx2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0516599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1911636045494266E-3"/>
          <c:y val="0.88194027777777773"/>
          <c:w val="0.98659090909090907"/>
          <c:h val="0.1180597222222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'Analiza Dawida'!$G$511</c:f>
              <c:strCache>
                <c:ptCount val="1"/>
                <c:pt idx="0">
                  <c:v>liczba udzialowców ogółem</c:v>
                </c:pt>
              </c:strCache>
            </c:strRef>
          </c:tx>
          <c:spPr>
            <a:ln w="762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Dawida'!$H$509:$L$509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Dawida'!$H$511:$L$511</c:f>
              <c:numCache>
                <c:formatCode>0.0</c:formatCode>
                <c:ptCount val="5"/>
                <c:pt idx="0" formatCode="General">
                  <c:v>100</c:v>
                </c:pt>
                <c:pt idx="1">
                  <c:v>99.367508696168045</c:v>
                </c:pt>
                <c:pt idx="2">
                  <c:v>98.222469183082978</c:v>
                </c:pt>
                <c:pt idx="3">
                  <c:v>97.566952564326968</c:v>
                </c:pt>
                <c:pt idx="4">
                  <c:v>97.609596387375078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4481-47D5-BA3C-79782C7AC1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83443311"/>
        <c:axId val="2083440399"/>
      </c:lineChart>
      <c:catAx>
        <c:axId val="2083443311"/>
        <c:scaling>
          <c:orientation val="minMax"/>
        </c:scaling>
        <c:delete val="0"/>
        <c:axPos val="b"/>
        <c:numFmt formatCode="yy/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2083440399"/>
        <c:crosses val="autoZero"/>
        <c:auto val="0"/>
        <c:lblAlgn val="ctr"/>
        <c:lblOffset val="100"/>
        <c:noMultiLvlLbl val="0"/>
      </c:catAx>
      <c:valAx>
        <c:axId val="20834403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>
              <a:outerShdw blurRad="12700" dist="50800" dir="5400000" algn="ctr" rotWithShape="0">
                <a:schemeClr val="tx2"/>
              </a:outerShdw>
            </a:effectLst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208344331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  <c:userShapes r:id="rId4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'Analiza Dawida'!$G$518</c:f>
              <c:strCache>
                <c:ptCount val="1"/>
                <c:pt idx="0">
                  <c:v>Relacja funduszu udziałowego opłaconego i zaliczonego do funduszy własnych w relacji do całego funduszu udziałowego opłaconego (%)
</c:v>
                </c:pt>
              </c:strCache>
            </c:strRef>
          </c:tx>
          <c:spPr>
            <a:ln w="7620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dLbls>
            <c:spPr>
              <a:solidFill>
                <a:schemeClr val="accent6"/>
              </a:solidFill>
              <a:ln>
                <a:solidFill>
                  <a:schemeClr val="accent6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Dawida'!$H$509:$L$509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Dawida'!$H$518:$L$518</c:f>
              <c:numCache>
                <c:formatCode>0.0</c:formatCode>
                <c:ptCount val="5"/>
                <c:pt idx="0">
                  <c:v>94.57925147482942</c:v>
                </c:pt>
                <c:pt idx="1">
                  <c:v>94.020892501722685</c:v>
                </c:pt>
                <c:pt idx="2">
                  <c:v>93.960501781440115</c:v>
                </c:pt>
                <c:pt idx="3">
                  <c:v>94.521233304882884</c:v>
                </c:pt>
                <c:pt idx="4">
                  <c:v>94.307473623474294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B99-4C65-A2E1-457147E4AB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83443311"/>
        <c:axId val="2083440399"/>
      </c:lineChart>
      <c:catAx>
        <c:axId val="2083443311"/>
        <c:scaling>
          <c:orientation val="minMax"/>
        </c:scaling>
        <c:delete val="0"/>
        <c:axPos val="b"/>
        <c:numFmt formatCode="yy/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2083440399"/>
        <c:crosses val="autoZero"/>
        <c:auto val="0"/>
        <c:lblAlgn val="ctr"/>
        <c:lblOffset val="100"/>
        <c:noMultiLvlLbl val="0"/>
      </c:catAx>
      <c:valAx>
        <c:axId val="20834403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/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208344331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074242424242424E-2"/>
          <c:y val="5.0925925925925923E-2"/>
          <c:w val="0.93031792929292934"/>
          <c:h val="0.7372447916666666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'Analiza Dawida'!$G$620</c:f>
              <c:strCache>
                <c:ptCount val="1"/>
                <c:pt idx="0">
                  <c:v>przedsiębiorstwa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Dawida'!$H$619:$L$619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Dawida'!$H$620:$L$620</c:f>
              <c:numCache>
                <c:formatCode>_-* #\ ##0.0\ _z_ł_-;\-* #\ ##0.0\ _z_ł_-;_-* "-"??\ _z_ł_-;_-@_-</c:formatCode>
                <c:ptCount val="5"/>
                <c:pt idx="0">
                  <c:v>19.758369439600006</c:v>
                </c:pt>
                <c:pt idx="1">
                  <c:v>20.173562012120001</c:v>
                </c:pt>
                <c:pt idx="2">
                  <c:v>20.178233947300008</c:v>
                </c:pt>
                <c:pt idx="3">
                  <c:v>20.793195259200004</c:v>
                </c:pt>
                <c:pt idx="4">
                  <c:v>21.574839464239997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2E0-4166-B2D1-2BDD597D7859}"/>
            </c:ext>
          </c:extLst>
        </c:ser>
        <c:ser>
          <c:idx val="1"/>
          <c:order val="1"/>
          <c:tx>
            <c:strRef>
              <c:f>'Analiza Dawida'!$G$621</c:f>
              <c:strCache>
                <c:ptCount val="1"/>
                <c:pt idx="0">
                  <c:v>przedsiębiorcy ind.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Dawida'!$H$619:$L$619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Dawida'!$H$621:$L$621</c:f>
              <c:numCache>
                <c:formatCode>_-* #\ ##0.0\ _z_ł_-;\-* #\ ##0.0\ _z_ł_-;_-* "-"??\ _z_ł_-;_-@_-</c:formatCode>
                <c:ptCount val="5"/>
                <c:pt idx="0">
                  <c:v>8.8241911295900017</c:v>
                </c:pt>
                <c:pt idx="1">
                  <c:v>8.8582755243300006</c:v>
                </c:pt>
                <c:pt idx="2">
                  <c:v>8.6203780499800011</c:v>
                </c:pt>
                <c:pt idx="3">
                  <c:v>8.6829043255199956</c:v>
                </c:pt>
                <c:pt idx="4">
                  <c:v>8.6048402391399996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2E0-4166-B2D1-2BDD597D7859}"/>
            </c:ext>
          </c:extLst>
        </c:ser>
        <c:ser>
          <c:idx val="2"/>
          <c:order val="2"/>
          <c:tx>
            <c:strRef>
              <c:f>'Analiza Dawida'!$G$622</c:f>
              <c:strCache>
                <c:ptCount val="1"/>
                <c:pt idx="0">
                  <c:v>osoby pryw.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Dawida'!$H$619:$L$619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Dawida'!$H$622:$L$622</c:f>
              <c:numCache>
                <c:formatCode>_-* #\ ##0.0\ _z_ł_-;\-* #\ ##0.0\ _z_ł_-;_-* "-"??\ _z_ł_-;_-@_-</c:formatCode>
                <c:ptCount val="5"/>
                <c:pt idx="0">
                  <c:v>24.407773806039987</c:v>
                </c:pt>
                <c:pt idx="1">
                  <c:v>24.794603402849997</c:v>
                </c:pt>
                <c:pt idx="2">
                  <c:v>24.947377226300002</c:v>
                </c:pt>
                <c:pt idx="3">
                  <c:v>25.228331702469994</c:v>
                </c:pt>
                <c:pt idx="4">
                  <c:v>25.89644801939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2E0-4166-B2D1-2BDD597D7859}"/>
            </c:ext>
          </c:extLst>
        </c:ser>
        <c:ser>
          <c:idx val="3"/>
          <c:order val="3"/>
          <c:tx>
            <c:strRef>
              <c:f>'Analiza Dawida'!$G$623</c:f>
              <c:strCache>
                <c:ptCount val="1"/>
                <c:pt idx="0">
                  <c:v>rolnicy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Dawida'!$H$619:$L$619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Dawida'!$H$623:$L$623</c:f>
              <c:numCache>
                <c:formatCode>_-* #\ ##0.0\ _z_ł_-;\-* #\ ##0.0\ _z_ł_-;_-* "-"??\ _z_ł_-;_-@_-</c:formatCode>
                <c:ptCount val="5"/>
                <c:pt idx="0">
                  <c:v>20.757837289440001</c:v>
                </c:pt>
                <c:pt idx="1">
                  <c:v>20.981089055510004</c:v>
                </c:pt>
                <c:pt idx="2">
                  <c:v>20.865084993909996</c:v>
                </c:pt>
                <c:pt idx="3">
                  <c:v>20.806392987200006</c:v>
                </c:pt>
                <c:pt idx="4">
                  <c:v>20.975803747210001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2E0-4166-B2D1-2BDD597D7859}"/>
            </c:ext>
          </c:extLst>
        </c:ser>
        <c:ser>
          <c:idx val="4"/>
          <c:order val="4"/>
          <c:tx>
            <c:strRef>
              <c:f>'Analiza Dawida'!$G$624</c:f>
              <c:strCache>
                <c:ptCount val="1"/>
                <c:pt idx="0">
                  <c:v>inst. niekom.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accent5"/>
              </a:solidFill>
              <a:ln>
                <a:solidFill>
                  <a:schemeClr val="accent5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Dawida'!$H$619:$L$619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Dawida'!$H$624:$L$624</c:f>
              <c:numCache>
                <c:formatCode>_-* #\ ##0.0\ _z_ł_-;\-* #\ ##0.0\ _z_ł_-;_-* "-"??\ _z_ł_-;_-@_-</c:formatCode>
                <c:ptCount val="5"/>
                <c:pt idx="0">
                  <c:v>0.75395721549000017</c:v>
                </c:pt>
                <c:pt idx="1">
                  <c:v>0.76690616572999981</c:v>
                </c:pt>
                <c:pt idx="2">
                  <c:v>0.78141035635000022</c:v>
                </c:pt>
                <c:pt idx="3">
                  <c:v>0.78004237921999964</c:v>
                </c:pt>
                <c:pt idx="4">
                  <c:v>0.7955475808100001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2E0-4166-B2D1-2BDD597D7859}"/>
            </c:ext>
          </c:extLst>
        </c:ser>
        <c:ser>
          <c:idx val="5"/>
          <c:order val="5"/>
          <c:tx>
            <c:strRef>
              <c:f>'Analiza Dawida'!$G$625</c:f>
              <c:strCache>
                <c:ptCount val="1"/>
                <c:pt idx="0">
                  <c:v>rząd i samorz.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Dawida'!$H$619:$L$619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Dawida'!$H$625:$L$625</c:f>
              <c:numCache>
                <c:formatCode>_-* #\ ##0.0\ _z_ł_-;\-* #\ ##0.0\ _z_ł_-;_-* "-"??\ _z_ł_-;_-@_-</c:formatCode>
                <c:ptCount val="5"/>
                <c:pt idx="0">
                  <c:v>14.221894528829983</c:v>
                </c:pt>
                <c:pt idx="1">
                  <c:v>14.373225434079988</c:v>
                </c:pt>
                <c:pt idx="2">
                  <c:v>16.376667127280047</c:v>
                </c:pt>
                <c:pt idx="3">
                  <c:v>15.819624071500012</c:v>
                </c:pt>
                <c:pt idx="4">
                  <c:v>15.54499742218003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2E0-4166-B2D1-2BDD597D78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overlap val="100"/>
        <c:axId val="1679553215"/>
        <c:axId val="1679567775"/>
      </c:barChart>
      <c:catAx>
        <c:axId val="1679553215"/>
        <c:scaling>
          <c:orientation val="minMax"/>
        </c:scaling>
        <c:delete val="0"/>
        <c:axPos val="b"/>
        <c:numFmt formatCode="yy/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679567775"/>
        <c:crosses val="autoZero"/>
        <c:auto val="0"/>
        <c:lblAlgn val="ctr"/>
        <c:lblOffset val="100"/>
        <c:noMultiLvlLbl val="0"/>
      </c:catAx>
      <c:valAx>
        <c:axId val="1679567775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67955321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7273246527777781"/>
          <c:w val="1"/>
          <c:h val="0.1272675347222222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217588383838384"/>
          <c:y val="5.0925925925925923E-2"/>
          <c:w val="0.88742335858585841"/>
          <c:h val="0.7371052083333334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'Analiza Dawida'!$G$629</c:f>
              <c:strCache>
                <c:ptCount val="1"/>
                <c:pt idx="0">
                  <c:v>przedsiębiorstwa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Dawida'!$H$553:$L$553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Dawida'!$H$629:$L$629</c:f>
              <c:numCache>
                <c:formatCode>0.0</c:formatCode>
                <c:ptCount val="5"/>
                <c:pt idx="0">
                  <c:v>22.269469621006824</c:v>
                </c:pt>
                <c:pt idx="1">
                  <c:v>22.428111697932827</c:v>
                </c:pt>
                <c:pt idx="2">
                  <c:v>21.988035819507019</c:v>
                </c:pt>
                <c:pt idx="3">
                  <c:v>22.574187907926998</c:v>
                </c:pt>
                <c:pt idx="4">
                  <c:v>23.101260700035365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06-4EEF-BE79-A2CED31B3293}"/>
            </c:ext>
          </c:extLst>
        </c:ser>
        <c:ser>
          <c:idx val="1"/>
          <c:order val="1"/>
          <c:tx>
            <c:strRef>
              <c:f>'Analiza Dawida'!$G$630</c:f>
              <c:strCache>
                <c:ptCount val="1"/>
                <c:pt idx="0">
                  <c:v>przedsiębiorcy ind.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Dawida'!$H$553:$L$553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Dawida'!$H$630:$L$630</c:f>
              <c:numCache>
                <c:formatCode>0.0</c:formatCode>
                <c:ptCount val="5"/>
                <c:pt idx="0">
                  <c:v>9.9456616038626233</c:v>
                </c:pt>
                <c:pt idx="1">
                  <c:v>9.8482554935700914</c:v>
                </c:pt>
                <c:pt idx="2">
                  <c:v>9.3935466223502093</c:v>
                </c:pt>
                <c:pt idx="3">
                  <c:v>9.4266182463763286</c:v>
                </c:pt>
                <c:pt idx="4">
                  <c:v>9.2136332219763357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C06-4EEF-BE79-A2CED31B3293}"/>
            </c:ext>
          </c:extLst>
        </c:ser>
        <c:ser>
          <c:idx val="2"/>
          <c:order val="2"/>
          <c:tx>
            <c:strRef>
              <c:f>'Analiza Dawida'!$G$631</c:f>
              <c:strCache>
                <c:ptCount val="1"/>
                <c:pt idx="0">
                  <c:v>osoby pryw.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Dawida'!$H$553:$L$553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Dawida'!$H$631:$L$631</c:f>
              <c:numCache>
                <c:formatCode>0.0</c:formatCode>
                <c:ptCount val="5"/>
                <c:pt idx="0">
                  <c:v>27.509768908391123</c:v>
                </c:pt>
                <c:pt idx="1">
                  <c:v>27.565589769965765</c:v>
                </c:pt>
                <c:pt idx="2">
                  <c:v>27.184927357234706</c:v>
                </c:pt>
                <c:pt idx="3">
                  <c:v>27.389205620193881</c:v>
                </c:pt>
                <c:pt idx="4">
                  <c:v>27.728623329615893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C06-4EEF-BE79-A2CED31B3293}"/>
            </c:ext>
          </c:extLst>
        </c:ser>
        <c:ser>
          <c:idx val="3"/>
          <c:order val="3"/>
          <c:tx>
            <c:strRef>
              <c:f>'Analiza Dawida'!$G$632</c:f>
              <c:strCache>
                <c:ptCount val="1"/>
                <c:pt idx="0">
                  <c:v>rolnicy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Dawida'!$H$553:$L$553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Dawida'!$H$632:$L$632</c:f>
              <c:numCache>
                <c:formatCode>0.0</c:formatCode>
                <c:ptCount val="5"/>
                <c:pt idx="0">
                  <c:v>23.395960295615616</c:v>
                </c:pt>
                <c:pt idx="1">
                  <c:v>23.325886058126201</c:v>
                </c:pt>
                <c:pt idx="2">
                  <c:v>22.736491083479567</c:v>
                </c:pt>
                <c:pt idx="3">
                  <c:v>22.588516056540808</c:v>
                </c:pt>
                <c:pt idx="4">
                  <c:v>22.459843168717015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C06-4EEF-BE79-A2CED31B3293}"/>
            </c:ext>
          </c:extLst>
        </c:ser>
        <c:ser>
          <c:idx val="4"/>
          <c:order val="4"/>
          <c:tx>
            <c:strRef>
              <c:f>'Analiza Dawida'!$G$633</c:f>
              <c:strCache>
                <c:ptCount val="1"/>
                <c:pt idx="0">
                  <c:v>inst. niekom.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accent5"/>
              </a:solidFill>
              <a:ln>
                <a:solidFill>
                  <a:schemeClr val="accent5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Dawida'!$H$553:$L$553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Dawida'!$H$633:$L$633</c:f>
              <c:numCache>
                <c:formatCode>0.0</c:formatCode>
                <c:ptCount val="5"/>
                <c:pt idx="0">
                  <c:v>0.84977798179247732</c:v>
                </c:pt>
                <c:pt idx="1">
                  <c:v>0.85261378910140606</c:v>
                </c:pt>
                <c:pt idx="2">
                  <c:v>0.85149567350796729</c:v>
                </c:pt>
                <c:pt idx="3">
                  <c:v>0.84685509009817306</c:v>
                </c:pt>
                <c:pt idx="4">
                  <c:v>0.85183262169972584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C06-4EEF-BE79-A2CED31B3293}"/>
            </c:ext>
          </c:extLst>
        </c:ser>
        <c:ser>
          <c:idx val="5"/>
          <c:order val="5"/>
          <c:tx>
            <c:strRef>
              <c:f>'Analiza Dawida'!$G$634</c:f>
              <c:strCache>
                <c:ptCount val="1"/>
                <c:pt idx="0">
                  <c:v>rząd i samorz.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Dawida'!$H$553:$L$553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Dawida'!$H$634:$L$634</c:f>
              <c:numCache>
                <c:formatCode>0.0</c:formatCode>
                <c:ptCount val="5"/>
                <c:pt idx="0">
                  <c:v>16.029361589331337</c:v>
                </c:pt>
                <c:pt idx="1">
                  <c:v>15.979543191303694</c:v>
                </c:pt>
                <c:pt idx="2">
                  <c:v>17.845503443920546</c:v>
                </c:pt>
                <c:pt idx="3">
                  <c:v>17.174617078863815</c:v>
                </c:pt>
                <c:pt idx="4">
                  <c:v>16.644806957955673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C06-4EEF-BE79-A2CED31B32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overlap val="100"/>
        <c:axId val="1679553215"/>
        <c:axId val="1679567775"/>
      </c:barChart>
      <c:catAx>
        <c:axId val="1679553215"/>
        <c:scaling>
          <c:orientation val="minMax"/>
        </c:scaling>
        <c:delete val="0"/>
        <c:axPos val="b"/>
        <c:numFmt formatCode="yy/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679567775"/>
        <c:crosses val="autoZero"/>
        <c:auto val="0"/>
        <c:lblAlgn val="ctr"/>
        <c:lblOffset val="100"/>
        <c:noMultiLvlLbl val="0"/>
      </c:catAx>
      <c:valAx>
        <c:axId val="1679567775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67955321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2819097222222218E-2"/>
          <c:y val="0.87219687499999998"/>
          <c:w val="0.98137569444444439"/>
          <c:h val="0.127803124999999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150481189851271E-2"/>
          <c:y val="5.0925925925925923E-2"/>
          <c:w val="0.87129396325459318"/>
          <c:h val="0.73834444444444425"/>
        </c:manualLayout>
      </c:layout>
      <c:lineChart>
        <c:grouping val="standard"/>
        <c:varyColors val="0"/>
        <c:ser>
          <c:idx val="0"/>
          <c:order val="0"/>
          <c:tx>
            <c:strRef>
              <c:f>'Analiza Dawida'!$G$593</c:f>
              <c:strCache>
                <c:ptCount val="1"/>
                <c:pt idx="0">
                  <c:v>przedsiębiorstwa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76200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831-4A16-8025-53B9F630EA1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831-4A16-8025-53B9F630EA14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831-4A16-8025-53B9F630EA1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831-4A16-8025-53B9F630EA14}"/>
                </c:ext>
              </c:extLst>
            </c:dLbl>
            <c:dLbl>
              <c:idx val="4"/>
              <c:layout>
                <c:manualLayout>
                  <c:x val="0"/>
                  <c:y val="-2.36628472222222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831-4A16-8025-53B9F630EA14}"/>
                </c:ext>
              </c:extLst>
            </c:dLbl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Dawida'!$H$592:$L$592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Dawida'!$H$593:$L$593</c:f>
              <c:numCache>
                <c:formatCode>_-* #\ ##0.00\ _z_ł_-;\-* #\ ##0.00\ _z_ł_-;_-* "-"??\ _z_ł_-;_-@_-</c:formatCode>
                <c:ptCount val="5"/>
                <c:pt idx="0" formatCode="General">
                  <c:v>100</c:v>
                </c:pt>
                <c:pt idx="1">
                  <c:v>102.10135038617034</c:v>
                </c:pt>
                <c:pt idx="2">
                  <c:v>102.12499573400274</c:v>
                </c:pt>
                <c:pt idx="3">
                  <c:v>105.23740495268798</c:v>
                </c:pt>
                <c:pt idx="4">
                  <c:v>109.19342069290087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5831-4A16-8025-53B9F630EA14}"/>
            </c:ext>
          </c:extLst>
        </c:ser>
        <c:ser>
          <c:idx val="1"/>
          <c:order val="1"/>
          <c:tx>
            <c:strRef>
              <c:f>'Analiza Dawida'!$G$594</c:f>
              <c:strCache>
                <c:ptCount val="1"/>
                <c:pt idx="0">
                  <c:v>przedsiębiorcy ind.</c:v>
                </c:pt>
              </c:strCache>
            </c:strRef>
          </c:tx>
          <c:spPr>
            <a:ln w="762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76200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831-4A16-8025-53B9F630EA1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831-4A16-8025-53B9F630EA14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831-4A16-8025-53B9F630EA1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831-4A16-8025-53B9F630EA14}"/>
                </c:ext>
              </c:extLst>
            </c:dLbl>
            <c:dLbl>
              <c:idx val="4"/>
              <c:layout>
                <c:manualLayout>
                  <c:x val="-1.1224747474747592E-2"/>
                  <c:y val="6.935069444444363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831-4A16-8025-53B9F630EA14}"/>
                </c:ext>
              </c:extLst>
            </c:dLbl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Dawida'!$H$592:$L$592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Dawida'!$H$594:$L$594</c:f>
              <c:numCache>
                <c:formatCode>_-* #\ ##0.00\ _z_ł_-;\-* #\ ##0.00\ _z_ł_-;_-* "-"??\ _z_ł_-;_-@_-</c:formatCode>
                <c:ptCount val="5"/>
                <c:pt idx="0" formatCode="General">
                  <c:v>100</c:v>
                </c:pt>
                <c:pt idx="1">
                  <c:v>100.3862608395426</c:v>
                </c:pt>
                <c:pt idx="2">
                  <c:v>97.690291646941347</c:v>
                </c:pt>
                <c:pt idx="3">
                  <c:v>98.398869630143963</c:v>
                </c:pt>
                <c:pt idx="4">
                  <c:v>97.514209662634599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5831-4A16-8025-53B9F630EA14}"/>
            </c:ext>
          </c:extLst>
        </c:ser>
        <c:ser>
          <c:idx val="2"/>
          <c:order val="2"/>
          <c:tx>
            <c:strRef>
              <c:f>'Analiza Dawida'!$G$595</c:f>
              <c:strCache>
                <c:ptCount val="1"/>
                <c:pt idx="0">
                  <c:v>osoby pryw.</c:v>
                </c:pt>
              </c:strCache>
            </c:strRef>
          </c:tx>
          <c:spPr>
            <a:ln w="762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76200">
                <a:solidFill>
                  <a:schemeClr val="accent3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5831-4A16-8025-53B9F630EA1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5831-4A16-8025-53B9F630EA14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5831-4A16-8025-53B9F630EA1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5831-4A16-8025-53B9F630EA14}"/>
                </c:ext>
              </c:extLst>
            </c:dLbl>
            <c:dLbl>
              <c:idx val="4"/>
              <c:layout>
                <c:manualLayout>
                  <c:x val="0"/>
                  <c:y val="-3.7482638888888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5831-4A16-8025-53B9F630EA14}"/>
                </c:ext>
              </c:extLst>
            </c:dLbl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Dawida'!$H$592:$L$592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Dawida'!$H$595:$L$595</c:f>
              <c:numCache>
                <c:formatCode>_-* #\ ##0.00\ _z_ł_-;\-* #\ ##0.00\ _z_ł_-;_-* "-"??\ _z_ł_-;_-@_-</c:formatCode>
                <c:ptCount val="5"/>
                <c:pt idx="0" formatCode="General">
                  <c:v>100</c:v>
                </c:pt>
                <c:pt idx="1">
                  <c:v>101.58486226512919</c:v>
                </c:pt>
                <c:pt idx="2">
                  <c:v>102.21078507424748</c:v>
                </c:pt>
                <c:pt idx="3">
                  <c:v>103.36187111102673</c:v>
                </c:pt>
                <c:pt idx="4">
                  <c:v>106.09918063474362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5831-4A16-8025-53B9F630EA14}"/>
            </c:ext>
          </c:extLst>
        </c:ser>
        <c:ser>
          <c:idx val="3"/>
          <c:order val="3"/>
          <c:tx>
            <c:strRef>
              <c:f>'Analiza Dawida'!$G$596</c:f>
              <c:strCache>
                <c:ptCount val="1"/>
                <c:pt idx="0">
                  <c:v>rolnicy</c:v>
                </c:pt>
              </c:strCache>
            </c:strRef>
          </c:tx>
          <c:spPr>
            <a:ln w="762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76200">
                <a:solidFill>
                  <a:schemeClr val="accent4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5831-4A16-8025-53B9F630EA1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5831-4A16-8025-53B9F630EA14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5831-4A16-8025-53B9F630EA1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5831-4A16-8025-53B9F630EA14}"/>
                </c:ext>
              </c:extLst>
            </c:dLbl>
            <c:dLbl>
              <c:idx val="4"/>
              <c:layout>
                <c:manualLayout>
                  <c:x val="0"/>
                  <c:y val="-4.7181597222222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5831-4A16-8025-53B9F630EA14}"/>
                </c:ext>
              </c:extLst>
            </c:dLbl>
            <c:spPr>
              <a:solidFill>
                <a:schemeClr val="accent4"/>
              </a:solidFill>
              <a:ln>
                <a:solidFill>
                  <a:schemeClr val="accent4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Dawida'!$H$592:$L$592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Dawida'!$H$596:$L$596</c:f>
              <c:numCache>
                <c:formatCode>_-* #\ ##0.00\ _z_ł_-;\-* #\ ##0.00\ _z_ł_-;_-* "-"??\ _z_ł_-;_-@_-</c:formatCode>
                <c:ptCount val="5"/>
                <c:pt idx="0" formatCode="General">
                  <c:v>100</c:v>
                </c:pt>
                <c:pt idx="1">
                  <c:v>101.07550590630932</c:v>
                </c:pt>
                <c:pt idx="2">
                  <c:v>100.51666126376544</c:v>
                </c:pt>
                <c:pt idx="3">
                  <c:v>100.23391501283567</c:v>
                </c:pt>
                <c:pt idx="4">
                  <c:v>101.05004415792817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7-5831-4A16-8025-53B9F630EA14}"/>
            </c:ext>
          </c:extLst>
        </c:ser>
        <c:ser>
          <c:idx val="5"/>
          <c:order val="4"/>
          <c:tx>
            <c:strRef>
              <c:f>'Analiza Dawida'!$G$597</c:f>
              <c:strCache>
                <c:ptCount val="1"/>
                <c:pt idx="0">
                  <c:v>rząd i samorz.</c:v>
                </c:pt>
              </c:strCache>
            </c:strRef>
          </c:tx>
          <c:spPr>
            <a:ln w="7620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76200">
                <a:solidFill>
                  <a:schemeClr val="accent6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5831-4A16-8025-53B9F630EA1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5831-4A16-8025-53B9F630EA14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5831-4A16-8025-53B9F630EA1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5831-4A16-8025-53B9F630EA14}"/>
                </c:ext>
              </c:extLst>
            </c:dLbl>
            <c:dLbl>
              <c:idx val="4"/>
              <c:layout>
                <c:manualLayout>
                  <c:x val="0"/>
                  <c:y val="-2.71367521367521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5831-4A16-8025-53B9F630EA14}"/>
                </c:ext>
              </c:extLst>
            </c:dLbl>
            <c:spPr>
              <a:solidFill>
                <a:schemeClr val="accent6"/>
              </a:solidFill>
              <a:ln>
                <a:solidFill>
                  <a:schemeClr val="accent6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Dawida'!$H$592:$L$592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Dawida'!$H$597:$L$597</c:f>
              <c:numCache>
                <c:formatCode>_-* #\ ##0.00\ _z_ł_-;\-* #\ ##0.00\ _z_ł_-;_-* "-"??\ _z_ł_-;_-@_-</c:formatCode>
                <c:ptCount val="5"/>
                <c:pt idx="0" formatCode="General">
                  <c:v>100</c:v>
                </c:pt>
                <c:pt idx="1">
                  <c:v>102.47932785395632</c:v>
                </c:pt>
                <c:pt idx="2">
                  <c:v>112.95043734347112</c:v>
                </c:pt>
                <c:pt idx="3">
                  <c:v>114.55262722829553</c:v>
                </c:pt>
                <c:pt idx="4">
                  <c:v>117.90228759780584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D-5831-4A16-8025-53B9F630EA14}"/>
            </c:ext>
          </c:extLst>
        </c:ser>
        <c:ser>
          <c:idx val="6"/>
          <c:order val="5"/>
          <c:tx>
            <c:strRef>
              <c:f>'Analiza Dawida'!$G$598</c:f>
              <c:strCache>
                <c:ptCount val="1"/>
                <c:pt idx="0">
                  <c:v>ogółem</c:v>
                </c:pt>
              </c:strCache>
            </c:strRef>
          </c:tx>
          <c:spPr>
            <a:ln w="7620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76200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8.659090909090909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5831-4A16-8025-53B9F630EA1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5831-4A16-8025-53B9F630EA14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5831-4A16-8025-53B9F630EA1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5831-4A16-8025-53B9F630EA14}"/>
                </c:ext>
              </c:extLst>
            </c:dLbl>
            <c:dLbl>
              <c:idx val="4"/>
              <c:layout>
                <c:manualLayout>
                  <c:x val="0"/>
                  <c:y val="1.9409722222222221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5831-4A16-8025-53B9F630EA14}"/>
                </c:ext>
              </c:extLst>
            </c:dLbl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Dawida'!$H$592:$L$592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Dawida'!$H$598:$L$598</c:f>
              <c:numCache>
                <c:formatCode>_-* #\ ##0.00\ _z_ł_-;\-* #\ ##0.00\ _z_ł_-;_-* "-"??\ _z_ł_-;_-@_-</c:formatCode>
                <c:ptCount val="5"/>
                <c:pt idx="0" formatCode="General">
                  <c:v>100</c:v>
                </c:pt>
                <c:pt idx="1">
                  <c:v>101.35755385876681</c:v>
                </c:pt>
                <c:pt idx="2">
                  <c:v>103.61587510905446</c:v>
                </c:pt>
                <c:pt idx="3">
                  <c:v>104.02107893325277</c:v>
                </c:pt>
                <c:pt idx="4">
                  <c:v>105.5121515556875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3-5831-4A16-8025-53B9F630EA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65159391"/>
        <c:axId val="1206891967"/>
      </c:lineChart>
      <c:catAx>
        <c:axId val="1665159391"/>
        <c:scaling>
          <c:orientation val="minMax"/>
        </c:scaling>
        <c:delete val="0"/>
        <c:axPos val="b"/>
        <c:numFmt formatCode="yy/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206891967"/>
        <c:crosses val="autoZero"/>
        <c:auto val="0"/>
        <c:lblAlgn val="ctr"/>
        <c:lblOffset val="100"/>
        <c:noMultiLvlLbl val="0"/>
      </c:catAx>
      <c:valAx>
        <c:axId val="1206891967"/>
        <c:scaling>
          <c:orientation val="minMax"/>
          <c:min val="90"/>
        </c:scaling>
        <c:delete val="0"/>
        <c:axPos val="l"/>
        <c:majorGridlines>
          <c:spPr>
            <a:ln w="9525" cap="flat" cmpd="sng" algn="ctr">
              <a:solidFill>
                <a:schemeClr val="tx2"/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6651593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8425711805555551"/>
          <c:w val="0.99852563131313121"/>
          <c:h val="0.1157428819444444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587714646464646"/>
          <c:y val="5.0925925925925923E-2"/>
          <c:w val="0.86287840909090907"/>
          <c:h val="0.64163696581196583"/>
        </c:manualLayout>
      </c:layout>
      <c:lineChart>
        <c:grouping val="standard"/>
        <c:varyColors val="0"/>
        <c:ser>
          <c:idx val="0"/>
          <c:order val="0"/>
          <c:tx>
            <c:strRef>
              <c:f>'Analiza Dawida'!$G$713</c:f>
              <c:strCache>
                <c:ptCount val="1"/>
                <c:pt idx="0">
                  <c:v>przedsiębiorstwa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76200">
                <a:solidFill>
                  <a:schemeClr val="accent1"/>
                </a:solidFill>
              </a:ln>
              <a:effectLst/>
            </c:spPr>
          </c:marker>
          <c:dLbls>
            <c:dLbl>
              <c:idx val="3"/>
              <c:layout>
                <c:manualLayout>
                  <c:x val="-4.9388888888888892E-2"/>
                  <c:y val="-8.468696581196581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F85-48E8-90FA-5706BADB37ED}"/>
                </c:ext>
              </c:extLst>
            </c:dLbl>
            <c:dLbl>
              <c:idx val="4"/>
              <c:layout>
                <c:manualLayout>
                  <c:x val="-4.856641414141414E-2"/>
                  <c:y val="-9.282799145299146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04D-428A-8CA3-12309862E086}"/>
                </c:ext>
              </c:extLst>
            </c:dLbl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Dawida'!$H$689:$L$689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Dawida'!$H$713:$L$713</c:f>
              <c:numCache>
                <c:formatCode>_-* #\ ##0.0\ _z_ł_-;\-* #\ ##0.0\ _z_ł_-;_-* "-"??\ _z_ł_-;_-@_-</c:formatCode>
                <c:ptCount val="5"/>
                <c:pt idx="0">
                  <c:v>12.896173616954009</c:v>
                </c:pt>
                <c:pt idx="1">
                  <c:v>12.502383818656861</c:v>
                </c:pt>
                <c:pt idx="2">
                  <c:v>12.267762270400421</c:v>
                </c:pt>
                <c:pt idx="3">
                  <c:v>11.873701848000582</c:v>
                </c:pt>
                <c:pt idx="4">
                  <c:v>11.449143719767713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C961-4C8E-957E-F5B52F5B0397}"/>
            </c:ext>
          </c:extLst>
        </c:ser>
        <c:ser>
          <c:idx val="1"/>
          <c:order val="1"/>
          <c:tx>
            <c:strRef>
              <c:f>'Analiza Dawida'!$G$714</c:f>
              <c:strCache>
                <c:ptCount val="1"/>
                <c:pt idx="0">
                  <c:v>przedsiębiorcy ind.</c:v>
                </c:pt>
              </c:strCache>
            </c:strRef>
          </c:tx>
          <c:spPr>
            <a:ln w="762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76200">
                <a:solidFill>
                  <a:schemeClr val="accent2"/>
                </a:solidFill>
              </a:ln>
              <a:effectLst/>
            </c:spPr>
          </c:marker>
          <c:dLbls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Dawida'!$H$689:$L$689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Dawida'!$H$714:$L$714</c:f>
              <c:numCache>
                <c:formatCode>_-* #\ ##0.0\ _z_ł_-;\-* #\ ##0.0\ _z_ł_-;_-* "-"??\ _z_ł_-;_-@_-</c:formatCode>
                <c:ptCount val="5"/>
                <c:pt idx="0">
                  <c:v>12.953287776452637</c:v>
                </c:pt>
                <c:pt idx="1">
                  <c:v>13.022226958641014</c:v>
                </c:pt>
                <c:pt idx="2">
                  <c:v>13.065451311646505</c:v>
                </c:pt>
                <c:pt idx="3">
                  <c:v>12.898616165771553</c:v>
                </c:pt>
                <c:pt idx="4">
                  <c:v>13.072658866034043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C961-4C8E-957E-F5B52F5B0397}"/>
            </c:ext>
          </c:extLst>
        </c:ser>
        <c:ser>
          <c:idx val="2"/>
          <c:order val="2"/>
          <c:tx>
            <c:strRef>
              <c:f>'Analiza Dawida'!$G$715</c:f>
              <c:strCache>
                <c:ptCount val="1"/>
                <c:pt idx="0">
                  <c:v>osoby pryw.</c:v>
                </c:pt>
              </c:strCache>
            </c:strRef>
          </c:tx>
          <c:spPr>
            <a:ln w="762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76200">
                <a:solidFill>
                  <a:schemeClr val="accent3"/>
                </a:solidFill>
              </a:ln>
              <a:effectLst/>
            </c:spPr>
          </c:marker>
          <c:dLbls>
            <c:dLbl>
              <c:idx val="4"/>
              <c:layout>
                <c:manualLayout>
                  <c:x val="-4.1263005050505168E-2"/>
                  <c:y val="-3.85544871794871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F85-48E8-90FA-5706BADB37ED}"/>
                </c:ext>
              </c:extLst>
            </c:dLbl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Dawida'!$H$689:$L$689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Dawida'!$H$715:$L$715</c:f>
              <c:numCache>
                <c:formatCode>_-* #\ ##0.0\ _z_ł_-;\-* #\ ##0.0\ _z_ł_-;_-* "-"??\ _z_ł_-;_-@_-</c:formatCode>
                <c:ptCount val="5"/>
                <c:pt idx="0">
                  <c:v>2.3081216207460513</c:v>
                </c:pt>
                <c:pt idx="1">
                  <c:v>2.3502281780115841</c:v>
                </c:pt>
                <c:pt idx="2">
                  <c:v>2.2872873655770243</c:v>
                </c:pt>
                <c:pt idx="3">
                  <c:v>2.2698162457723496</c:v>
                </c:pt>
                <c:pt idx="4">
                  <c:v>2.2816562265511742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C961-4C8E-957E-F5B52F5B0397}"/>
            </c:ext>
          </c:extLst>
        </c:ser>
        <c:ser>
          <c:idx val="3"/>
          <c:order val="3"/>
          <c:tx>
            <c:strRef>
              <c:f>'Analiza Dawida'!$G$716</c:f>
              <c:strCache>
                <c:ptCount val="1"/>
                <c:pt idx="0">
                  <c:v>rolnicy</c:v>
                </c:pt>
              </c:strCache>
            </c:strRef>
          </c:tx>
          <c:spPr>
            <a:ln w="762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76200">
                <a:solidFill>
                  <a:schemeClr val="accent4"/>
                </a:solidFill>
              </a:ln>
              <a:effectLst/>
            </c:spPr>
          </c:marker>
          <c:dLbls>
            <c:spPr>
              <a:solidFill>
                <a:schemeClr val="accent4"/>
              </a:solidFill>
              <a:ln>
                <a:solidFill>
                  <a:schemeClr val="accent4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Dawida'!$H$689:$L$689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Dawida'!$H$716:$L$716</c:f>
              <c:numCache>
                <c:formatCode>_-* #\ ##0.0\ _z_ł_-;\-* #\ ##0.0\ _z_ł_-;_-* "-"??\ _z_ł_-;_-@_-</c:formatCode>
                <c:ptCount val="5"/>
                <c:pt idx="0">
                  <c:v>3.8152527729990955</c:v>
                </c:pt>
                <c:pt idx="1">
                  <c:v>3.7684605215111917</c:v>
                </c:pt>
                <c:pt idx="2">
                  <c:v>3.6883518945387528</c:v>
                </c:pt>
                <c:pt idx="3">
                  <c:v>3.6237642276767597</c:v>
                </c:pt>
                <c:pt idx="4">
                  <c:v>3.50856358497294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6-C961-4C8E-957E-F5B52F5B0397}"/>
            </c:ext>
          </c:extLst>
        </c:ser>
        <c:ser>
          <c:idx val="4"/>
          <c:order val="4"/>
          <c:tx>
            <c:strRef>
              <c:f>'Analiza Dawida'!$G$717</c:f>
              <c:strCache>
                <c:ptCount val="1"/>
                <c:pt idx="0">
                  <c:v>inst. niekom.</c:v>
                </c:pt>
              </c:strCache>
            </c:strRef>
          </c:tx>
          <c:spPr>
            <a:ln w="7620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76200">
                <a:solidFill>
                  <a:schemeClr val="accent5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8.0922474747474743E-2"/>
                  <c:y val="2.170940170940171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F85-48E8-90FA-5706BADB37ED}"/>
                </c:ext>
              </c:extLst>
            </c:dLbl>
            <c:dLbl>
              <c:idx val="1"/>
              <c:layout>
                <c:manualLayout>
                  <c:x val="-8.7336616161616157E-2"/>
                  <c:y val="2.985042735042725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F85-48E8-90FA-5706BADB37ED}"/>
                </c:ext>
              </c:extLst>
            </c:dLbl>
            <c:dLbl>
              <c:idx val="2"/>
              <c:layout>
                <c:manualLayout>
                  <c:x val="-7.7715404040404154E-2"/>
                  <c:y val="2.442307692307692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F85-48E8-90FA-5706BADB37ED}"/>
                </c:ext>
              </c:extLst>
            </c:dLbl>
            <c:dLbl>
              <c:idx val="3"/>
              <c:layout>
                <c:manualLayout>
                  <c:x val="-0.10176843434343434"/>
                  <c:y val="-8.1410256410257408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C961-4C8E-957E-F5B52F5B0397}"/>
                </c:ext>
              </c:extLst>
            </c:dLbl>
            <c:dLbl>
              <c:idx val="4"/>
              <c:layout>
                <c:manualLayout>
                  <c:x val="-0.10818257575757564"/>
                  <c:y val="-1.356837606837606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C961-4C8E-957E-F5B52F5B0397}"/>
                </c:ext>
              </c:extLst>
            </c:dLbl>
            <c:spPr>
              <a:solidFill>
                <a:schemeClr val="accent5"/>
              </a:solidFill>
              <a:ln>
                <a:solidFill>
                  <a:schemeClr val="accent5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Dawida'!$H$689:$L$689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Dawida'!$H$717:$L$717</c:f>
              <c:numCache>
                <c:formatCode>_-* #\ ##0.0\ _z_ł_-;\-* #\ ##0.0\ _z_ł_-;_-* "-"??\ _z_ł_-;_-@_-</c:formatCode>
                <c:ptCount val="5"/>
                <c:pt idx="0">
                  <c:v>2.3505886973284174</c:v>
                </c:pt>
                <c:pt idx="1">
                  <c:v>2.2764771219933699</c:v>
                </c:pt>
                <c:pt idx="2">
                  <c:v>1.7664457743400368</c:v>
                </c:pt>
                <c:pt idx="3">
                  <c:v>1.7382758682366151</c:v>
                </c:pt>
                <c:pt idx="4">
                  <c:v>1.6940226926814885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7-C961-4C8E-957E-F5B52F5B0397}"/>
            </c:ext>
          </c:extLst>
        </c:ser>
        <c:ser>
          <c:idx val="5"/>
          <c:order val="5"/>
          <c:tx>
            <c:strRef>
              <c:f>'Analiza Dawida'!$G$718</c:f>
              <c:strCache>
                <c:ptCount val="1"/>
                <c:pt idx="0">
                  <c:v>rząd i samorz.</c:v>
                </c:pt>
              </c:strCache>
            </c:strRef>
          </c:tx>
          <c:spPr>
            <a:ln w="7620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76200">
                <a:solidFill>
                  <a:schemeClr val="accent6"/>
                </a:solidFill>
              </a:ln>
              <a:effectLst/>
            </c:spPr>
          </c:marker>
          <c:dLbls>
            <c:spPr>
              <a:solidFill>
                <a:schemeClr val="accent6"/>
              </a:solidFill>
              <a:ln>
                <a:solidFill>
                  <a:schemeClr val="accent6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Dawida'!$H$689:$L$689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Dawida'!$H$718:$L$718</c:f>
              <c:numCache>
                <c:formatCode>_-* #\ ##0.0\ _z_ł_-;\-* #\ ##0.0\ _z_ł_-;_-* "-"??\ _z_ł_-;_-@_-</c:formatCode>
                <c:ptCount val="5"/>
                <c:pt idx="0">
                  <c:v>0.15692914945162439</c:v>
                </c:pt>
                <c:pt idx="1">
                  <c:v>0.14525781179564715</c:v>
                </c:pt>
                <c:pt idx="2">
                  <c:v>0.29085721935847386</c:v>
                </c:pt>
                <c:pt idx="3">
                  <c:v>0.25097360120919332</c:v>
                </c:pt>
                <c:pt idx="4">
                  <c:v>0.25245607119886143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D-C961-4C8E-957E-F5B52F5B0397}"/>
            </c:ext>
          </c:extLst>
        </c:ser>
        <c:ser>
          <c:idx val="6"/>
          <c:order val="6"/>
          <c:tx>
            <c:strRef>
              <c:f>'Analiza Dawida'!$G$719</c:f>
              <c:strCache>
                <c:ptCount val="1"/>
                <c:pt idx="0">
                  <c:v>ogółem</c:v>
                </c:pt>
              </c:strCache>
            </c:strRef>
          </c:tx>
          <c:spPr>
            <a:ln w="7620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76200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dLbls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Dawida'!$H$689:$L$689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Dawida'!$H$719:$L$719</c:f>
              <c:numCache>
                <c:formatCode>_-* #\ ##0.0\ _z_ł_-;\-* #\ ##0.0\ _z_ł_-;_-* "-"??\ _z_ł_-;_-@_-</c:formatCode>
                <c:ptCount val="5"/>
                <c:pt idx="0">
                  <c:v>5.7266998516853507</c:v>
                </c:pt>
                <c:pt idx="1">
                  <c:v>5.6540596332556188</c:v>
                </c:pt>
                <c:pt idx="2">
                  <c:v>5.4559695557998289</c:v>
                </c:pt>
                <c:pt idx="3">
                  <c:v>5.3905678066170575</c:v>
                </c:pt>
                <c:pt idx="4" formatCode="_-* #\ ##0.00\ _z_ł_-;\-* #\ ##0.00\ _z_ł_-;_-* &quot;-&quot;??\ _z_ł_-;_-@_-">
                  <c:v>5.3246512327425002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3-C961-4C8E-957E-F5B52F5B03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9975679"/>
        <c:axId val="529963615"/>
      </c:lineChart>
      <c:catAx>
        <c:axId val="529975679"/>
        <c:scaling>
          <c:orientation val="minMax"/>
        </c:scaling>
        <c:delete val="0"/>
        <c:axPos val="b"/>
        <c:numFmt formatCode="yy/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529963615"/>
        <c:crosses val="autoZero"/>
        <c:auto val="0"/>
        <c:lblAlgn val="ctr"/>
        <c:lblOffset val="100"/>
        <c:noMultiLvlLbl val="0"/>
      </c:catAx>
      <c:valAx>
        <c:axId val="5299636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\ ##0.0\ _z_ł_-;\-* #\ ##0.0\ _z_ł_-;_-* &quot;-&quot;??\ _z_ł_-;_-@_-" sourceLinked="1"/>
        <c:majorTickMark val="none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5299756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0349679487179493"/>
          <c:w val="1"/>
          <c:h val="0.1904348290598290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068775252525254"/>
          <c:y val="4.6695512820512819E-2"/>
          <c:w val="0.84167335858585857"/>
          <c:h val="0.6228262820512821"/>
        </c:manualLayout>
      </c:layout>
      <c:lineChart>
        <c:grouping val="standard"/>
        <c:varyColors val="0"/>
        <c:ser>
          <c:idx val="0"/>
          <c:order val="0"/>
          <c:tx>
            <c:strRef>
              <c:f>'Analiza Dawida'!$G$952</c:f>
              <c:strCache>
                <c:ptCount val="1"/>
                <c:pt idx="0">
                  <c:v>poniżej standardu</c:v>
                </c:pt>
              </c:strCache>
            </c:strRef>
          </c:tx>
          <c:spPr>
            <a:ln w="762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76200">
                <a:solidFill>
                  <a:schemeClr val="accent4"/>
                </a:solidFill>
              </a:ln>
              <a:effectLst/>
            </c:spPr>
          </c:marker>
          <c:dLbls>
            <c:spPr>
              <a:solidFill>
                <a:schemeClr val="accent4"/>
              </a:solidFill>
              <a:ln>
                <a:solidFill>
                  <a:schemeClr val="accent4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Dawida'!$H$951:$L$951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Dawida'!$H$952:$L$952</c:f>
              <c:numCache>
                <c:formatCode>_-* #\ ##0.0\ _z_ł_-;\-* #\ ##0.0\ _z_ł_-;_-* "-"??\ _z_ł_-;_-@_-</c:formatCode>
                <c:ptCount val="5"/>
                <c:pt idx="0">
                  <c:v>22.935940150069083</c:v>
                </c:pt>
                <c:pt idx="1">
                  <c:v>24.132252274615187</c:v>
                </c:pt>
                <c:pt idx="2">
                  <c:v>21.773071348630456</c:v>
                </c:pt>
                <c:pt idx="3">
                  <c:v>21.017525620812751</c:v>
                </c:pt>
                <c:pt idx="4">
                  <c:v>21.004074102777441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F03-4CCA-94E3-672B07570251}"/>
            </c:ext>
          </c:extLst>
        </c:ser>
        <c:ser>
          <c:idx val="1"/>
          <c:order val="1"/>
          <c:tx>
            <c:strRef>
              <c:f>'Analiza Dawida'!$G$953</c:f>
              <c:strCache>
                <c:ptCount val="1"/>
                <c:pt idx="0">
                  <c:v>wątpliwe</c:v>
                </c:pt>
              </c:strCache>
            </c:strRef>
          </c:tx>
          <c:spPr>
            <a:ln w="762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76200">
                <a:solidFill>
                  <a:schemeClr val="accent3"/>
                </a:solidFill>
              </a:ln>
              <a:effectLst/>
            </c:spPr>
          </c:marker>
          <c:dLbls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Dawida'!$H$951:$L$951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Dawida'!$H$953:$L$953</c:f>
              <c:numCache>
                <c:formatCode>_-* #\ ##0.0\ _z_ł_-;\-* #\ ##0.0\ _z_ł_-;_-* "-"??\ _z_ł_-;_-@_-</c:formatCode>
                <c:ptCount val="5"/>
                <c:pt idx="0">
                  <c:v>49.659301843022277</c:v>
                </c:pt>
                <c:pt idx="1">
                  <c:v>51.087596850925742</c:v>
                </c:pt>
                <c:pt idx="2">
                  <c:v>52.448207975630027</c:v>
                </c:pt>
                <c:pt idx="3">
                  <c:v>51.530736212868497</c:v>
                </c:pt>
                <c:pt idx="4">
                  <c:v>51.588071826144166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F03-4CCA-94E3-672B07570251}"/>
            </c:ext>
          </c:extLst>
        </c:ser>
        <c:ser>
          <c:idx val="2"/>
          <c:order val="2"/>
          <c:tx>
            <c:strRef>
              <c:f>'Analiza Dawida'!$G$954</c:f>
              <c:strCache>
                <c:ptCount val="1"/>
                <c:pt idx="0">
                  <c:v>stracone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76200">
                <a:solidFill>
                  <a:schemeClr val="accent1"/>
                </a:solidFill>
              </a:ln>
              <a:effectLst/>
            </c:spPr>
          </c:marker>
          <c:dLbls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Dawida'!$H$951:$L$951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Dawida'!$H$954:$L$954</c:f>
              <c:numCache>
                <c:formatCode>_-* #\ ##0.0\ _z_ł_-;\-* #\ ##0.0\ _z_ł_-;_-* "-"??\ _z_ł_-;_-@_-</c:formatCode>
                <c:ptCount val="5"/>
                <c:pt idx="0">
                  <c:v>90.96173695233756</c:v>
                </c:pt>
                <c:pt idx="1">
                  <c:v>91.950146165605418</c:v>
                </c:pt>
                <c:pt idx="2">
                  <c:v>92.579396976043938</c:v>
                </c:pt>
                <c:pt idx="3">
                  <c:v>93.056651887900756</c:v>
                </c:pt>
                <c:pt idx="4">
                  <c:v>92.920505916112489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F03-4CCA-94E3-672B07570251}"/>
            </c:ext>
          </c:extLst>
        </c:ser>
        <c:ser>
          <c:idx val="3"/>
          <c:order val="3"/>
          <c:tx>
            <c:strRef>
              <c:f>'Analiza Dawida'!$G$955</c:f>
              <c:strCache>
                <c:ptCount val="1"/>
                <c:pt idx="0">
                  <c:v>ogółem zagrożone</c:v>
                </c:pt>
              </c:strCache>
            </c:strRef>
          </c:tx>
          <c:spPr>
            <a:ln w="7620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76200">
                <a:solidFill>
                  <a:schemeClr val="bg1"/>
                </a:solidFill>
              </a:ln>
              <a:effectLst/>
            </c:spPr>
          </c:marker>
          <c:dLbls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Dawida'!$H$951:$L$951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Dawida'!$H$955:$L$955</c:f>
              <c:numCache>
                <c:formatCode>_-* #\ ##0.0\ _z_ł_-;\-* #\ ##0.0\ _z_ł_-;_-* "-"??\ _z_ł_-;_-@_-</c:formatCode>
                <c:ptCount val="5"/>
                <c:pt idx="0">
                  <c:v>71.382609550629226</c:v>
                </c:pt>
                <c:pt idx="1">
                  <c:v>72.550633453379191</c:v>
                </c:pt>
                <c:pt idx="2">
                  <c:v>71.623888303942039</c:v>
                </c:pt>
                <c:pt idx="3">
                  <c:v>71.859329538416873</c:v>
                </c:pt>
                <c:pt idx="4">
                  <c:v>71.419434056208786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7F03-4CCA-94E3-672B075702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93693696"/>
        <c:axId val="1093694528"/>
      </c:lineChart>
      <c:catAx>
        <c:axId val="1093693696"/>
        <c:scaling>
          <c:orientation val="minMax"/>
        </c:scaling>
        <c:delete val="0"/>
        <c:axPos val="b"/>
        <c:numFmt formatCode="yy/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093694528"/>
        <c:crosses val="autoZero"/>
        <c:auto val="0"/>
        <c:lblAlgn val="ctr"/>
        <c:lblOffset val="100"/>
        <c:noMultiLvlLbl val="0"/>
      </c:catAx>
      <c:valAx>
        <c:axId val="1093694528"/>
        <c:scaling>
          <c:orientation val="minMax"/>
        </c:scaling>
        <c:delete val="0"/>
        <c:axPos val="l"/>
        <c:numFmt formatCode="_-* #\ ##0.0\ _z_ł_-;\-* #\ ##0.0\ _z_ł_-;_-* &quot;-&quot;??\ _z_ł_-;_-@_-" sourceLinked="1"/>
        <c:majorTickMark val="none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093693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9242424242424244E-2"/>
          <c:y val="0.82857499999999995"/>
          <c:w val="0.9"/>
          <c:h val="8.18737179487179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644128787878787"/>
          <c:y val="5.0925925925925923E-2"/>
          <c:w val="0.86315782828282817"/>
          <c:h val="0.7491834354039078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'Analiza Dawida'!$G$665</c:f>
              <c:strCache>
                <c:ptCount val="1"/>
                <c:pt idx="0">
                  <c:v>instr. NBP i SP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Dawida'!$H$664:$L$664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Dawida'!$H$665:$L$665</c:f>
              <c:numCache>
                <c:formatCode>_-* #\ ##0.0\ _z_ł_-;\-* #\ ##0.0\ _z_ł_-;_-* "-"??\ _z_ł_-;_-@_-</c:formatCode>
                <c:ptCount val="5"/>
                <c:pt idx="0">
                  <c:v>27.028646423994445</c:v>
                </c:pt>
                <c:pt idx="1">
                  <c:v>27.725255897335099</c:v>
                </c:pt>
                <c:pt idx="2">
                  <c:v>29.284120273241047</c:v>
                </c:pt>
                <c:pt idx="3">
                  <c:v>30.963668891121092</c:v>
                </c:pt>
                <c:pt idx="4">
                  <c:v>30.518477220335388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5D2-4E6F-B44F-BBBC5DD6C67D}"/>
            </c:ext>
          </c:extLst>
        </c:ser>
        <c:ser>
          <c:idx val="1"/>
          <c:order val="1"/>
          <c:tx>
            <c:strRef>
              <c:f>'Analiza Dawida'!$G$666</c:f>
              <c:strCache>
                <c:ptCount val="1"/>
                <c:pt idx="0">
                  <c:v>pozostałe dłużne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Dawida'!$H$664:$L$664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Dawida'!$H$666:$L$666</c:f>
              <c:numCache>
                <c:formatCode>_-* #\ ##0.0\ _z_ł_-;\-* #\ ##0.0\ _z_ł_-;_-* "-"??\ _z_ł_-;_-@_-</c:formatCode>
                <c:ptCount val="5"/>
                <c:pt idx="0">
                  <c:v>4.9903076962453392</c:v>
                </c:pt>
                <c:pt idx="1">
                  <c:v>4.994153861461748</c:v>
                </c:pt>
                <c:pt idx="2">
                  <c:v>4.7967147840673858</c:v>
                </c:pt>
                <c:pt idx="3">
                  <c:v>4.5895091963367189</c:v>
                </c:pt>
                <c:pt idx="4">
                  <c:v>5.1715962416438197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5D2-4E6F-B44F-BBBC5DD6C67D}"/>
            </c:ext>
          </c:extLst>
        </c:ser>
        <c:ser>
          <c:idx val="2"/>
          <c:order val="2"/>
          <c:tx>
            <c:strRef>
              <c:f>'Analiza Dawida'!$G$667</c:f>
              <c:strCache>
                <c:ptCount val="1"/>
                <c:pt idx="0">
                  <c:v>instr. kapitałowe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6035353535353535E-3"/>
                  <c:y val="-4.34188034188034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5D2-4E6F-B44F-BBBC5DD6C67D}"/>
                </c:ext>
              </c:extLst>
            </c:dLbl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Dawida'!$H$664:$L$664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Dawida'!$H$667:$L$667</c:f>
              <c:numCache>
                <c:formatCode>_-* #\ ##0.0\ _z_ł_-;\-* #\ ##0.0\ _z_ł_-;_-* "-"??\ _z_ł_-;_-@_-</c:formatCode>
                <c:ptCount val="5"/>
                <c:pt idx="0">
                  <c:v>0.73441922824845185</c:v>
                </c:pt>
                <c:pt idx="1">
                  <c:v>0.7250117910042102</c:v>
                </c:pt>
                <c:pt idx="2">
                  <c:v>0.68047634112924094</c:v>
                </c:pt>
                <c:pt idx="3">
                  <c:v>0.64497278412533843</c:v>
                </c:pt>
                <c:pt idx="4">
                  <c:v>0.64518746100212998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5D2-4E6F-B44F-BBBC5DD6C6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100"/>
        <c:axId val="2045092367"/>
        <c:axId val="2045090703"/>
      </c:barChart>
      <c:catAx>
        <c:axId val="2045092367"/>
        <c:scaling>
          <c:orientation val="minMax"/>
        </c:scaling>
        <c:delete val="0"/>
        <c:axPos val="b"/>
        <c:numFmt formatCode="yy/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2045090703"/>
        <c:crosses val="autoZero"/>
        <c:auto val="0"/>
        <c:lblAlgn val="ctr"/>
        <c:lblOffset val="100"/>
        <c:noMultiLvlLbl val="0"/>
      </c:catAx>
      <c:valAx>
        <c:axId val="20450907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/>
              </a:solidFill>
              <a:round/>
            </a:ln>
            <a:effectLst/>
          </c:spPr>
        </c:majorGridlines>
        <c:numFmt formatCode="_-* #\ ##0.0\ _z_ł_-;\-* #\ ##0.0\ _z_ł_-;_-* &quot;-&quot;??\ _z_ł_-;_-@_-" sourceLinked="1"/>
        <c:majorTickMark val="none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204509236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0802083333333263E-3"/>
          <c:y val="0.87576552930883644"/>
          <c:w val="0.98983958333333333"/>
          <c:h val="0.1242342592592592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03194444444445"/>
          <c:y val="5.0925925925925923E-2"/>
          <c:w val="0.8364611111111111"/>
          <c:h val="0.73683471857684457"/>
        </c:manualLayout>
      </c:layout>
      <c:lineChart>
        <c:grouping val="standard"/>
        <c:varyColors val="0"/>
        <c:ser>
          <c:idx val="0"/>
          <c:order val="0"/>
          <c:tx>
            <c:strRef>
              <c:f>'Analiza Dawida'!$G$660</c:f>
              <c:strCache>
                <c:ptCount val="1"/>
                <c:pt idx="0">
                  <c:v>instr. NBP i SP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76200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159-46E4-9F94-C422298A220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159-46E4-9F94-C422298A2204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159-46E4-9F94-C422298A220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159-46E4-9F94-C422298A2204}"/>
                </c:ext>
              </c:extLst>
            </c:dLbl>
            <c:dLbl>
              <c:idx val="4"/>
              <c:layout>
                <c:manualLayout>
                  <c:x val="1.6035353535353535E-3"/>
                  <c:y val="-1.02207264957264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159-46E4-9F94-C422298A2204}"/>
                </c:ext>
              </c:extLst>
            </c:dLbl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Dawida'!$H$659:$L$659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Dawida'!$H$660:$L$660</c:f>
              <c:numCache>
                <c:formatCode>0.0</c:formatCode>
                <c:ptCount val="5"/>
                <c:pt idx="0" formatCode="General">
                  <c:v>100</c:v>
                </c:pt>
                <c:pt idx="1">
                  <c:v>105.16314221882423</c:v>
                </c:pt>
                <c:pt idx="2">
                  <c:v>118.90331253741306</c:v>
                </c:pt>
                <c:pt idx="3">
                  <c:v>130.43873245851663</c:v>
                </c:pt>
                <c:pt idx="4">
                  <c:v>130.84225351474853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C159-46E4-9F94-C422298A2204}"/>
            </c:ext>
          </c:extLst>
        </c:ser>
        <c:ser>
          <c:idx val="1"/>
          <c:order val="1"/>
          <c:tx>
            <c:strRef>
              <c:f>'Analiza Dawida'!$G$661</c:f>
              <c:strCache>
                <c:ptCount val="1"/>
                <c:pt idx="0">
                  <c:v>pozostałe dłużne</c:v>
                </c:pt>
              </c:strCache>
            </c:strRef>
          </c:tx>
          <c:spPr>
            <a:ln w="762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76200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159-46E4-9F94-C422298A220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159-46E4-9F94-C422298A2204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C159-46E4-9F94-C422298A220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159-46E4-9F94-C422298A2204}"/>
                </c:ext>
              </c:extLst>
            </c:dLbl>
            <c:dLbl>
              <c:idx val="4"/>
              <c:layout>
                <c:manualLayout>
                  <c:x val="-4.8106060606060604E-3"/>
                  <c:y val="-2.44230769230769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1E0-460A-A7F2-1815B2964E26}"/>
                </c:ext>
              </c:extLst>
            </c:dLbl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Dawida'!$H$659:$L$659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Dawida'!$H$661:$L$661</c:f>
              <c:numCache>
                <c:formatCode>0.0</c:formatCode>
                <c:ptCount val="5"/>
                <c:pt idx="0" formatCode="General">
                  <c:v>100</c:v>
                </c:pt>
                <c:pt idx="1">
                  <c:v>102.59988677543956</c:v>
                </c:pt>
                <c:pt idx="2">
                  <c:v>105.48789844573909</c:v>
                </c:pt>
                <c:pt idx="3">
                  <c:v>104.71704349809079</c:v>
                </c:pt>
                <c:pt idx="4">
                  <c:v>120.08997082574592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C159-46E4-9F94-C422298A2204}"/>
            </c:ext>
          </c:extLst>
        </c:ser>
        <c:ser>
          <c:idx val="2"/>
          <c:order val="2"/>
          <c:tx>
            <c:strRef>
              <c:f>'Analiza Dawida'!$G$662</c:f>
              <c:strCache>
                <c:ptCount val="1"/>
                <c:pt idx="0">
                  <c:v>instr. kapitałowe</c:v>
                </c:pt>
              </c:strCache>
            </c:strRef>
          </c:tx>
          <c:spPr>
            <a:ln w="762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76200">
                <a:solidFill>
                  <a:schemeClr val="accent3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159-46E4-9F94-C422298A220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C159-46E4-9F94-C422298A2204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C159-46E4-9F94-C422298A220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C159-46E4-9F94-C422298A2204}"/>
                </c:ext>
              </c:extLst>
            </c:dLbl>
            <c:dLbl>
              <c:idx val="4"/>
              <c:layout>
                <c:manualLayout>
                  <c:x val="1.1759123416862102E-16"/>
                  <c:y val="-1.6282051282051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347-4537-AE53-C05AFAE2543D}"/>
                </c:ext>
              </c:extLst>
            </c:dLbl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Dawida'!$H$659:$L$659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Dawida'!$H$662:$L$662</c:f>
              <c:numCache>
                <c:formatCode>0.0</c:formatCode>
                <c:ptCount val="5"/>
                <c:pt idx="0" formatCode="General">
                  <c:v>100</c:v>
                </c:pt>
                <c:pt idx="1">
                  <c:v>101.2076448433379</c:v>
                </c:pt>
                <c:pt idx="2">
                  <c:v>101.68457092236576</c:v>
                </c:pt>
                <c:pt idx="3">
                  <c:v>99.994428483566949</c:v>
                </c:pt>
                <c:pt idx="4">
                  <c:v>101.80083312957299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C159-46E4-9F94-C422298A22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9959039"/>
        <c:axId val="529974847"/>
      </c:lineChart>
      <c:catAx>
        <c:axId val="529959039"/>
        <c:scaling>
          <c:orientation val="minMax"/>
        </c:scaling>
        <c:delete val="0"/>
        <c:axPos val="b"/>
        <c:numFmt formatCode="yy/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529974847"/>
        <c:crosses val="autoZero"/>
        <c:auto val="0"/>
        <c:lblAlgn val="ctr"/>
        <c:lblOffset val="100"/>
        <c:noMultiLvlLbl val="0"/>
      </c:catAx>
      <c:valAx>
        <c:axId val="529974847"/>
        <c:scaling>
          <c:orientation val="minMax"/>
          <c:min val="85"/>
        </c:scaling>
        <c:delete val="0"/>
        <c:axPos val="l"/>
        <c:majorGridlines>
          <c:spPr>
            <a:ln w="9525" cap="flat" cmpd="sng" algn="ctr">
              <a:solidFill>
                <a:schemeClr val="tx2"/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52995903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1743750000000008E-2"/>
          <c:y val="0.87730570137066199"/>
          <c:w val="0.98533159722222219"/>
          <c:h val="0.1226944444444444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114593401146745"/>
          <c:y val="2.680067001675041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title>
    <c:autoTitleDeleted val="0"/>
    <c:plotArea>
      <c:layout>
        <c:manualLayout>
          <c:layoutTarget val="inner"/>
          <c:xMode val="edge"/>
          <c:yMode val="edge"/>
          <c:x val="0.28580491816205378"/>
          <c:y val="0.13018425460636515"/>
          <c:w val="0.65124801459903348"/>
          <c:h val="0.707683298381672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'Analiza Dawida'!$H$492</c:f>
              <c:strCache>
                <c:ptCount val="1"/>
                <c:pt idx="0">
                  <c:v>Aktywa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0"/>
              <a:lstStyle/>
              <a:p>
                <a:pPr algn="l">
                  <a:defRPr sz="16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Dawida'!$G$493:$G$494</c:f>
              <c:numCache>
                <c:formatCode>yy/mm</c:formatCode>
                <c:ptCount val="2"/>
                <c:pt idx="0">
                  <c:v>45473</c:v>
                </c:pt>
                <c:pt idx="1">
                  <c:v>45838</c:v>
                </c:pt>
              </c:numCache>
            </c:numRef>
          </c:cat>
          <c:val>
            <c:numRef>
              <c:f>'Analiza Dawida'!$H$493:$H$494</c:f>
              <c:numCache>
                <c:formatCode>_-* #\ ##0\ _z_ł_-;\-* #\ ##0\ _z_ł_-;_-* "-"??\ _z_ł_-;_-@_-</c:formatCode>
                <c:ptCount val="2"/>
                <c:pt idx="0">
                  <c:v>219695799646.76001</c:v>
                </c:pt>
                <c:pt idx="1">
                  <c:v>254584058978.56982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F69-4AA9-ADD8-1707AA6D0A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overlap val="100"/>
        <c:axId val="1868986463"/>
        <c:axId val="1868984383"/>
      </c:barChart>
      <c:catAx>
        <c:axId val="1868986463"/>
        <c:scaling>
          <c:orientation val="minMax"/>
        </c:scaling>
        <c:delete val="0"/>
        <c:axPos val="b"/>
        <c:numFmt formatCode="yy/mm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868984383"/>
        <c:crosses val="autoZero"/>
        <c:auto val="0"/>
        <c:lblAlgn val="ctr"/>
        <c:lblOffset val="100"/>
        <c:noMultiLvlLbl val="0"/>
      </c:catAx>
      <c:valAx>
        <c:axId val="1868984383"/>
        <c:scaling>
          <c:orientation val="minMax"/>
          <c:min val="100000000000"/>
        </c:scaling>
        <c:delete val="0"/>
        <c:axPos val="l"/>
        <c:majorGridlines>
          <c:spPr>
            <a:ln w="9525" cap="flat" cmpd="sng" algn="ctr">
              <a:solidFill>
                <a:schemeClr val="tx2"/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868986463"/>
        <c:crosses val="autoZero"/>
        <c:crossBetween val="between"/>
        <c:dispUnits>
          <c:builtInUnit val="billion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</c:dispUnitsLbl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  <c:userShapes r:id="rId4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888888888888889E-2"/>
          <c:y val="0.10648148148148148"/>
          <c:w val="0.93888888888888888"/>
          <c:h val="0.79629629629629628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89A54E"/>
              </a:solidFill>
              <a:ln>
                <a:solidFill>
                  <a:srgbClr val="89A54E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74C-45D0-B7D3-543B34DA132F}"/>
              </c:ext>
            </c:extLst>
          </c:dPt>
          <c:dPt>
            <c:idx val="1"/>
            <c:invertIfNegative val="0"/>
            <c:bubble3D val="0"/>
            <c:spPr>
              <a:solidFill>
                <a:srgbClr val="89A54E"/>
              </a:solidFill>
              <a:ln>
                <a:solidFill>
                  <a:srgbClr val="89A54E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74C-45D0-B7D3-543B34DA132F}"/>
              </c:ext>
            </c:extLst>
          </c:dPt>
          <c:dPt>
            <c:idx val="2"/>
            <c:invertIfNegative val="0"/>
            <c:bubble3D val="0"/>
            <c:spPr>
              <a:solidFill>
                <a:srgbClr val="89A54E"/>
              </a:solidFill>
              <a:ln>
                <a:solidFill>
                  <a:srgbClr val="89A54E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74C-45D0-B7D3-543B34DA132F}"/>
              </c:ext>
            </c:extLst>
          </c:dPt>
          <c:dPt>
            <c:idx val="3"/>
            <c:invertIfNegative val="0"/>
            <c:bubble3D val="0"/>
            <c:spPr>
              <a:solidFill>
                <a:srgbClr val="89A54E"/>
              </a:solidFill>
              <a:ln>
                <a:solidFill>
                  <a:srgbClr val="89A54E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74C-45D0-B7D3-543B34DA132F}"/>
              </c:ext>
            </c:extLst>
          </c:dPt>
          <c:dPt>
            <c:idx val="4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74C-45D0-B7D3-543B34DA132F}"/>
              </c:ext>
            </c:extLst>
          </c:dPt>
          <c:dPt>
            <c:idx val="5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74C-45D0-B7D3-543B34DA132F}"/>
              </c:ext>
            </c:extLst>
          </c:dPt>
          <c:dPt>
            <c:idx val="6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574C-45D0-B7D3-543B34DA132F}"/>
              </c:ext>
            </c:extLst>
          </c:dPt>
          <c:dPt>
            <c:idx val="7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574C-45D0-B7D3-543B34DA132F}"/>
              </c:ext>
            </c:extLst>
          </c:dPt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'Analiza Dawida'!$G$870:$G$877</c:f>
              <c:strCache>
                <c:ptCount val="8"/>
                <c:pt idx="0">
                  <c:v>wynik odsetkowy</c:v>
                </c:pt>
                <c:pt idx="1">
                  <c:v>rezerwy celowe i odpisy</c:v>
                </c:pt>
                <c:pt idx="2">
                  <c:v>pozostały wynik pozaodsetkowy</c:v>
                </c:pt>
                <c:pt idx="3">
                  <c:v>wynik z opłat i prowizji</c:v>
                </c:pt>
                <c:pt idx="4">
                  <c:v>rezerwy pozostałe</c:v>
                </c:pt>
                <c:pt idx="5">
                  <c:v>podatek dochodowy</c:v>
                </c:pt>
                <c:pt idx="6">
                  <c:v>koszty administracyjne</c:v>
                </c:pt>
                <c:pt idx="7">
                  <c:v>pozostałe przychody i koszty</c:v>
                </c:pt>
              </c:strCache>
            </c:strRef>
          </c:cat>
          <c:val>
            <c:numRef>
              <c:f>'Analiza Dawida'!$I$870:$I$877</c:f>
              <c:numCache>
                <c:formatCode>_-* #\ ##0.0\ _z_ł_-;\-* #\ ##0.0\ _z_ł_-;_-* "-"??\ _z_ł_-;_-@_-</c:formatCode>
                <c:ptCount val="8"/>
                <c:pt idx="0">
                  <c:v>507.43690314000037</c:v>
                </c:pt>
                <c:pt idx="1">
                  <c:v>51.86902675999999</c:v>
                </c:pt>
                <c:pt idx="2">
                  <c:v>-0.83967249000063537</c:v>
                </c:pt>
                <c:pt idx="3">
                  <c:v>-1.5348417200001478</c:v>
                </c:pt>
                <c:pt idx="4">
                  <c:v>-2.932352360000007</c:v>
                </c:pt>
                <c:pt idx="5">
                  <c:v>-31.519128440000056</c:v>
                </c:pt>
                <c:pt idx="6">
                  <c:v>-340.5404941500006</c:v>
                </c:pt>
                <c:pt idx="7">
                  <c:v>-25.906483339999795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574C-45D0-B7D3-543B34DA13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1201826128"/>
        <c:axId val="1201824464"/>
      </c:barChart>
      <c:valAx>
        <c:axId val="1201824464"/>
        <c:scaling>
          <c:orientation val="minMax"/>
        </c:scaling>
        <c:delete val="1"/>
        <c:axPos val="t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_-* #\ ##0.0\ _z_ł_-;\-* #\ ##0.0\ _z_ł_-;_-* &quot;-&quot;??\ _z_ł_-;_-@_-" sourceLinked="1"/>
        <c:majorTickMark val="none"/>
        <c:minorTickMark val="none"/>
        <c:tickLblPos val="nextTo"/>
        <c:crossAx val="1201826128"/>
        <c:crosses val="autoZero"/>
        <c:crossBetween val="between"/>
      </c:valAx>
      <c:catAx>
        <c:axId val="120182612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20182446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tx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8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  <c:userShapes r:id="rId4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'Analiza Dawida'!$G$536</c:f>
              <c:strCache>
                <c:ptCount val="1"/>
                <c:pt idx="0">
                  <c:v>BS, tys. etatów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Dawida'!$H$535:$L$535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Dawida'!$H$536:$L$536</c:f>
              <c:numCache>
                <c:formatCode>_-* #\ ##0.00\ _z_ł_-;\-* #\ ##0.00\ _z_ł_-;_-* "-"??\ _z_ł_-;_-@_-</c:formatCode>
                <c:ptCount val="5"/>
                <c:pt idx="0">
                  <c:v>26.942</c:v>
                </c:pt>
                <c:pt idx="1">
                  <c:v>26.954000000000001</c:v>
                </c:pt>
                <c:pt idx="2">
                  <c:v>27.027000000000001</c:v>
                </c:pt>
                <c:pt idx="3">
                  <c:v>27.123999999999999</c:v>
                </c:pt>
                <c:pt idx="4">
                  <c:v>27.285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0A-4254-A7FE-E9A2A46E6E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7"/>
        <c:overlap val="-27"/>
        <c:axId val="2044879103"/>
        <c:axId val="2044878271"/>
      </c:barChart>
      <c:lineChart>
        <c:grouping val="standard"/>
        <c:varyColors val="0"/>
        <c:ser>
          <c:idx val="1"/>
          <c:order val="1"/>
          <c:tx>
            <c:strRef>
              <c:f>'Analiza Dawida'!$G$537</c:f>
              <c:strCache>
                <c:ptCount val="1"/>
                <c:pt idx="0">
                  <c:v>BS, 2024.06=100</c:v>
                </c:pt>
              </c:strCache>
            </c:strRef>
          </c:tx>
          <c:spPr>
            <a:ln w="7620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dLbls>
            <c:spPr>
              <a:solidFill>
                <a:schemeClr val="accent5"/>
              </a:solidFill>
              <a:ln>
                <a:solidFill>
                  <a:schemeClr val="accent5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Dawida'!$H$535:$L$535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Dawida'!$H$537:$L$537</c:f>
              <c:numCache>
                <c:formatCode>0.0</c:formatCode>
                <c:ptCount val="5"/>
                <c:pt idx="0" formatCode="General">
                  <c:v>100</c:v>
                </c:pt>
                <c:pt idx="1">
                  <c:v>100.04454012322768</c:v>
                </c:pt>
                <c:pt idx="2">
                  <c:v>100.31549253952936</c:v>
                </c:pt>
                <c:pt idx="3">
                  <c:v>100.67552520228639</c:v>
                </c:pt>
                <c:pt idx="4">
                  <c:v>101.27310518892436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50A-4254-A7FE-E9A2A46E6E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94180687"/>
        <c:axId val="1794174031"/>
      </c:lineChart>
      <c:catAx>
        <c:axId val="2044879103"/>
        <c:scaling>
          <c:orientation val="minMax"/>
        </c:scaling>
        <c:delete val="0"/>
        <c:axPos val="b"/>
        <c:numFmt formatCode="yy/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2044878271"/>
        <c:crosses val="autoZero"/>
        <c:auto val="0"/>
        <c:lblAlgn val="ctr"/>
        <c:lblOffset val="100"/>
        <c:noMultiLvlLbl val="0"/>
      </c:catAx>
      <c:valAx>
        <c:axId val="204487827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2044879103"/>
        <c:crosses val="autoZero"/>
        <c:crossBetween val="between"/>
      </c:valAx>
      <c:valAx>
        <c:axId val="1794174031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794180687"/>
        <c:crosses val="max"/>
        <c:crossBetween val="between"/>
      </c:valAx>
      <c:catAx>
        <c:axId val="1794180687"/>
        <c:scaling>
          <c:orientation val="minMax"/>
        </c:scaling>
        <c:delete val="1"/>
        <c:axPos val="b"/>
        <c:numFmt formatCode="[$-415]mmm\ yy;@" sourceLinked="1"/>
        <c:majorTickMark val="out"/>
        <c:minorTickMark val="none"/>
        <c:tickLblPos val="nextTo"/>
        <c:crossAx val="1794174031"/>
        <c:crosses val="autoZero"/>
        <c:auto val="0"/>
        <c:lblAlgn val="ctr"/>
        <c:lblOffset val="100"/>
        <c:noMultiLvlLbl val="1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957676767676767E-2"/>
          <c:y val="6.4675925925925928E-2"/>
          <c:w val="0.88394532828282824"/>
          <c:h val="0.7349851851851850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'Analiza Dawida'!$G$899</c:f>
              <c:strCache>
                <c:ptCount val="1"/>
                <c:pt idx="0">
                  <c:v>C/I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Dawida'!$H$898:$L$898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Dawida'!$H$899:$L$899</c:f>
              <c:numCache>
                <c:formatCode>_-* #\ ##0.0\ _z_ł_-;\-* #\ ##0.0\ _z_ł_-;_-* "-"??\ _z_ł_-;_-@_-</c:formatCode>
                <c:ptCount val="5"/>
                <c:pt idx="0">
                  <c:v>43.174239084556383</c:v>
                </c:pt>
                <c:pt idx="1">
                  <c:v>43.191903466844629</c:v>
                </c:pt>
                <c:pt idx="2">
                  <c:v>45.039286684654819</c:v>
                </c:pt>
                <c:pt idx="3">
                  <c:v>43.022152070295135</c:v>
                </c:pt>
                <c:pt idx="4">
                  <c:v>45.421293824533336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65-4F2D-9241-314C563FF6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1148890096"/>
        <c:axId val="1148913392"/>
      </c:barChart>
      <c:lineChart>
        <c:grouping val="standard"/>
        <c:varyColors val="0"/>
        <c:ser>
          <c:idx val="1"/>
          <c:order val="1"/>
          <c:tx>
            <c:strRef>
              <c:f>'Analiza Dawida'!$G$900</c:f>
              <c:strCache>
                <c:ptCount val="1"/>
                <c:pt idx="0">
                  <c:v>ROA</c:v>
                </c:pt>
              </c:strCache>
            </c:strRef>
          </c:tx>
          <c:spPr>
            <a:ln w="762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Dawida'!$H$898:$L$898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Dawida'!$H$900:$L$900</c:f>
              <c:numCache>
                <c:formatCode>_-* #\ ##0.0\ _z_ł_-;\-* #\ ##0.0\ _z_ł_-;_-* "-"??\ _z_ł_-;_-@_-</c:formatCode>
                <c:ptCount val="5"/>
                <c:pt idx="0">
                  <c:v>2.2953433172359561</c:v>
                </c:pt>
                <c:pt idx="1">
                  <c:v>2.2433685827075633</c:v>
                </c:pt>
                <c:pt idx="2">
                  <c:v>2.0121426785215055</c:v>
                </c:pt>
                <c:pt idx="3">
                  <c:v>2.2911496029936829</c:v>
                </c:pt>
                <c:pt idx="4">
                  <c:v>2.1033676624233388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A65-4F2D-9241-314C563FF683}"/>
            </c:ext>
          </c:extLst>
        </c:ser>
        <c:ser>
          <c:idx val="2"/>
          <c:order val="2"/>
          <c:tx>
            <c:strRef>
              <c:f>'Analiza Dawida'!$G$901</c:f>
              <c:strCache>
                <c:ptCount val="1"/>
                <c:pt idx="0">
                  <c:v>ROE</c:v>
                </c:pt>
              </c:strCache>
            </c:strRef>
          </c:tx>
          <c:spPr>
            <a:ln w="7620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dLbls>
            <c:spPr>
              <a:solidFill>
                <a:schemeClr val="accent6"/>
              </a:solidFill>
              <a:ln>
                <a:solidFill>
                  <a:schemeClr val="accent6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Dawida'!$H$898:$L$898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Dawida'!$H$901:$L$901</c:f>
              <c:numCache>
                <c:formatCode>_-* #\ ##0.0\ _z_ł_-;\-* #\ ##0.0\ _z_ł_-;_-* "-"??\ _z_ł_-;_-@_-</c:formatCode>
                <c:ptCount val="5"/>
                <c:pt idx="0">
                  <c:v>21.291739588959548</c:v>
                </c:pt>
                <c:pt idx="1">
                  <c:v>20.242330753919241</c:v>
                </c:pt>
                <c:pt idx="2">
                  <c:v>18.659492061884173</c:v>
                </c:pt>
                <c:pt idx="3">
                  <c:v>20.902789329469325</c:v>
                </c:pt>
                <c:pt idx="4">
                  <c:v>18.742814492142656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A65-4F2D-9241-314C563FF6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48897584"/>
        <c:axId val="1148900496"/>
      </c:lineChart>
      <c:catAx>
        <c:axId val="1148897584"/>
        <c:scaling>
          <c:orientation val="minMax"/>
        </c:scaling>
        <c:delete val="0"/>
        <c:axPos val="b"/>
        <c:numFmt formatCode="yy/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148900496"/>
        <c:crosses val="autoZero"/>
        <c:auto val="0"/>
        <c:lblAlgn val="ctr"/>
        <c:lblOffset val="100"/>
        <c:noMultiLvlLbl val="0"/>
      </c:catAx>
      <c:valAx>
        <c:axId val="1148900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148897584"/>
        <c:crosses val="autoZero"/>
        <c:crossBetween val="between"/>
      </c:valAx>
      <c:valAx>
        <c:axId val="1148913392"/>
        <c:scaling>
          <c:orientation val="minMax"/>
        </c:scaling>
        <c:delete val="0"/>
        <c:axPos val="r"/>
        <c:numFmt formatCode="#,##0.0" sourceLinked="0"/>
        <c:majorTickMark val="none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148890096"/>
        <c:crosses val="max"/>
        <c:crossBetween val="between"/>
      </c:valAx>
      <c:catAx>
        <c:axId val="1148890096"/>
        <c:scaling>
          <c:orientation val="minMax"/>
        </c:scaling>
        <c:delete val="1"/>
        <c:axPos val="b"/>
        <c:numFmt formatCode="[$-415]mmm\ yy;@" sourceLinked="1"/>
        <c:majorTickMark val="out"/>
        <c:minorTickMark val="none"/>
        <c:tickLblPos val="nextTo"/>
        <c:crossAx val="1148913392"/>
        <c:crosses val="autoZero"/>
        <c:auto val="0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9879791666666666"/>
          <c:y val="0.90078055555555547"/>
          <c:w val="0.60240416666666663"/>
          <c:h val="9.921944444444444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4684722222222223E-2"/>
          <c:y val="6.4085294117647074E-2"/>
          <c:w val="0.91231500465783544"/>
          <c:h val="0.71977328574247135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903B-4C4C-B4B5-9FDAE3BE42E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903B-4C4C-B4B5-9FDAE3BE42E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903B-4C4C-B4B5-9FDAE3BE42E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903B-4C4C-B4B5-9FDAE3BE42E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903B-4C4C-B4B5-9FDAE3BE42E2}"/>
              </c:ext>
            </c:extLst>
          </c:dPt>
          <c:dLbls>
            <c:dLbl>
              <c:idx val="0"/>
              <c:layout>
                <c:manualLayout>
                  <c:x val="-0.1263058144468702"/>
                  <c:y val="7.8041839303116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l-PL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03B-4C4C-B4B5-9FDAE3BE42E2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l-PL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903B-4C4C-B4B5-9FDAE3BE42E2}"/>
                </c:ext>
              </c:extLst>
            </c:dLbl>
            <c:dLbl>
              <c:idx val="2"/>
              <c:layout>
                <c:manualLayout>
                  <c:x val="0.12507575757575756"/>
                  <c:y val="7.903545751633986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l-PL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03B-4C4C-B4B5-9FDAE3BE42E2}"/>
                </c:ext>
              </c:extLst>
            </c:dLbl>
            <c:dLbl>
              <c:idx val="3"/>
              <c:layout>
                <c:manualLayout>
                  <c:x val="5.6911111111111051E-2"/>
                  <c:y val="6.562320261437908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03B-4C4C-B4B5-9FDAE3BE42E2}"/>
                </c:ext>
              </c:extLst>
            </c:dLbl>
            <c:dLbl>
              <c:idx val="4"/>
              <c:layout>
                <c:manualLayout>
                  <c:x val="3.7800883838383835E-2"/>
                  <c:y val="8.410490196078430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l-PL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03B-4C4C-B4B5-9FDAE3BE42E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'wykres 1'!$B$2:$B$5</c:f>
              <c:strCache>
                <c:ptCount val="4"/>
                <c:pt idx="0">
                  <c:v>BS AKTYWA &gt; 1000 MLN</c:v>
                </c:pt>
                <c:pt idx="1">
                  <c:v>BS AKTYWA 500 - 1000 MLN</c:v>
                </c:pt>
                <c:pt idx="2">
                  <c:v>BS AKTYWA 200 - 500 MLN</c:v>
                </c:pt>
                <c:pt idx="3">
                  <c:v>BS AKTYWA 0 - 200 MLN</c:v>
                </c:pt>
              </c:strCache>
            </c:strRef>
          </c:cat>
          <c:val>
            <c:numRef>
              <c:f>'wykres 1'!$C$2:$C$5</c:f>
              <c:numCache>
                <c:formatCode>0.0%</c:formatCode>
                <c:ptCount val="4"/>
                <c:pt idx="0">
                  <c:v>0.32046576074084565</c:v>
                </c:pt>
                <c:pt idx="1">
                  <c:v>0.32454323414592617</c:v>
                </c:pt>
                <c:pt idx="2">
                  <c:v>0.29104787443056318</c:v>
                </c:pt>
                <c:pt idx="3">
                  <c:v>6.3943130682664981E-2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03B-4C4C-B4B5-9FDAE3BE42E2}"/>
            </c:ext>
          </c:extLst>
        </c:ser>
        <c:ser>
          <c:idx val="1"/>
          <c:order val="1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C-903B-4C4C-B4B5-9FDAE3BE42E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E-903B-4C4C-B4B5-9FDAE3BE42E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0-903B-4C4C-B4B5-9FDAE3BE42E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2-903B-4C4C-B4B5-9FDAE3BE42E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4-903B-4C4C-B4B5-9FDAE3BE42E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'wykres 1'!$B$2:$B$5</c:f>
              <c:strCache>
                <c:ptCount val="4"/>
                <c:pt idx="0">
                  <c:v>BS AKTYWA &gt; 1000 MLN</c:v>
                </c:pt>
                <c:pt idx="1">
                  <c:v>BS AKTYWA 500 - 1000 MLN</c:v>
                </c:pt>
                <c:pt idx="2">
                  <c:v>BS AKTYWA 200 - 500 MLN</c:v>
                </c:pt>
                <c:pt idx="3">
                  <c:v>BS AKTYWA 0 - 200 MLN</c:v>
                </c:pt>
              </c:strCache>
            </c:strRef>
          </c:cat>
          <c:val>
            <c:numRef>
              <c:f>'wykres 1'!$D$2:$D$5</c:f>
              <c:numCache>
                <c:formatCode>#,##0</c:formatCode>
                <c:ptCount val="4"/>
                <c:pt idx="0">
                  <c:v>1556035288.3999996</c:v>
                </c:pt>
                <c:pt idx="1">
                  <c:v>1575833635.9399998</c:v>
                </c:pt>
                <c:pt idx="2">
                  <c:v>1413195475.7999997</c:v>
                </c:pt>
                <c:pt idx="3">
                  <c:v>310478622.00000006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903B-4C4C-B4B5-9FDAE3BE42E2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2475751633986927"/>
          <c:w val="0.99888863636363623"/>
          <c:h val="0.1341923202614379"/>
        </c:manualLayout>
      </c:layout>
      <c:overlay val="0"/>
      <c:spPr>
        <a:noFill/>
        <a:ln w="0"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2000"/>
      </a:pPr>
      <a:endParaRPr lang="pl-PL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'wykres 4'!$B$1</c:f>
              <c:strCache>
                <c:ptCount val="1"/>
                <c:pt idx="0">
                  <c:v>grupy rówieśnicze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71A-467C-A9F9-BBD07F10EB5F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471A-467C-A9F9-BBD07F10EB5F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3762-4A60-A0A5-A13846EDD7F2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471A-467C-A9F9-BBD07F10EB5F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71A-467C-A9F9-BBD07F10EB5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'wykres 4'!$A$2:$A$5</c:f>
              <c:strCache>
                <c:ptCount val="4"/>
                <c:pt idx="0">
                  <c:v>0 - 200</c:v>
                </c:pt>
                <c:pt idx="1">
                  <c:v>200 - 500</c:v>
                </c:pt>
                <c:pt idx="2">
                  <c:v>500 - 1000</c:v>
                </c:pt>
                <c:pt idx="3">
                  <c:v>&gt; 1000</c:v>
                </c:pt>
              </c:strCache>
            </c:strRef>
          </c:cat>
          <c:val>
            <c:numRef>
              <c:f>'wykres 4'!$B$2:$B$5</c:f>
              <c:numCache>
                <c:formatCode>0.0%</c:formatCode>
                <c:ptCount val="4"/>
                <c:pt idx="0">
                  <c:v>0.96599999999999997</c:v>
                </c:pt>
                <c:pt idx="1">
                  <c:v>0.97199999999999998</c:v>
                </c:pt>
                <c:pt idx="2">
                  <c:v>0.97899999999999998</c:v>
                </c:pt>
                <c:pt idx="3">
                  <c:v>0.98699999999999999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E6-40AD-8445-301EE86CF5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563231872"/>
        <c:axId val="563232288"/>
      </c:barChart>
      <c:lineChart>
        <c:grouping val="standard"/>
        <c:varyColors val="0"/>
        <c:ser>
          <c:idx val="1"/>
          <c:order val="1"/>
          <c:tx>
            <c:strRef>
              <c:f>'wykres 4'!$C$1</c:f>
              <c:strCache>
                <c:ptCount val="1"/>
                <c:pt idx="0">
                  <c:v>BS ogółem</c:v>
                </c:pt>
              </c:strCache>
            </c:strRef>
          </c:tx>
          <c:spPr>
            <a:ln w="825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'wykres 4'!$A$2:$A$5</c:f>
              <c:strCache>
                <c:ptCount val="4"/>
                <c:pt idx="0">
                  <c:v>0 - 200</c:v>
                </c:pt>
                <c:pt idx="1">
                  <c:v>200 - 500</c:v>
                </c:pt>
                <c:pt idx="2">
                  <c:v>500 - 1000</c:v>
                </c:pt>
                <c:pt idx="3">
                  <c:v>&gt; 1000</c:v>
                </c:pt>
              </c:strCache>
            </c:strRef>
          </c:cat>
          <c:val>
            <c:numRef>
              <c:f>'wykres 4'!$C$2:$C$5</c:f>
              <c:numCache>
                <c:formatCode>0.0%</c:formatCode>
                <c:ptCount val="4"/>
                <c:pt idx="0">
                  <c:v>0.97899999999999998</c:v>
                </c:pt>
                <c:pt idx="1">
                  <c:v>0.97899999999999998</c:v>
                </c:pt>
                <c:pt idx="2">
                  <c:v>0.97899999999999998</c:v>
                </c:pt>
                <c:pt idx="3">
                  <c:v>0.97899999999999998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1E6-40AD-8445-301EE86CF5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3231872"/>
        <c:axId val="563232288"/>
      </c:lineChart>
      <c:catAx>
        <c:axId val="56323187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pl-PL"/>
                  <a:t>wielkość banków w mln zł sumy bilansowej</a:t>
                </a:r>
              </a:p>
            </c:rich>
          </c:tx>
          <c:layout>
            <c:manualLayout>
              <c:xMode val="edge"/>
              <c:yMode val="edge"/>
              <c:x val="0.2155969696969697"/>
              <c:y val="0.8361784313725492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bg1"/>
                  </a:solidFill>
                  <a:latin typeface="+mn-lt"/>
                  <a:ea typeface="+mn-ea"/>
                  <a:cs typeface="Times New Roman" panose="02020603050405020304" pitchFamily="18" charset="0"/>
                </a:defRPr>
              </a:pPr>
              <a:endParaRPr lang="pl-P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pl-PL"/>
          </a:p>
        </c:txPr>
        <c:crossAx val="563232288"/>
        <c:crosses val="autoZero"/>
        <c:auto val="1"/>
        <c:lblAlgn val="ctr"/>
        <c:lblOffset val="100"/>
        <c:noMultiLvlLbl val="0"/>
      </c:catAx>
      <c:valAx>
        <c:axId val="563232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pl-PL"/>
          </a:p>
        </c:txPr>
        <c:crossAx val="5632318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524217171717173"/>
          <c:y val="0.8979625816993464"/>
          <c:w val="0.5495156565656566"/>
          <c:h val="6.260931372549019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bg1"/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2000">
          <a:solidFill>
            <a:schemeClr val="bg1"/>
          </a:solidFill>
          <a:latin typeface="+mn-lt"/>
          <a:cs typeface="Times New Roman" panose="02020603050405020304" pitchFamily="18" charset="0"/>
        </a:defRPr>
      </a:pPr>
      <a:endParaRPr lang="pl-PL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'wykres 2'!$A$2</c:f>
              <c:strCache>
                <c:ptCount val="1"/>
                <c:pt idx="0">
                  <c:v>Pozostawiony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dLbls>
            <c:dLbl>
              <c:idx val="3"/>
              <c:layout>
                <c:manualLayout>
                  <c:x val="-4.8106060606060604E-3"/>
                  <c:y val="4.15032679738562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625-49C7-8082-8C6B451B7074}"/>
                </c:ext>
              </c:extLst>
            </c:dLbl>
            <c:spPr>
              <a:solidFill>
                <a:schemeClr val="accent3"/>
              </a:solidFill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'wykres 2'!$H$1:$X$1</c:f>
              <c:numCache>
                <c:formatCode>General</c:formatCod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</c:numCache>
              <c:extLst/>
            </c:numRef>
          </c:cat>
          <c:val>
            <c:numRef>
              <c:f>'wykres 2'!$H$2:$X$2</c:f>
              <c:numCache>
                <c:formatCode>0</c:formatCode>
                <c:ptCount val="11"/>
                <c:pt idx="0" formatCode="General">
                  <c:v>736</c:v>
                </c:pt>
                <c:pt idx="1">
                  <c:v>513</c:v>
                </c:pt>
                <c:pt idx="2">
                  <c:v>613</c:v>
                </c:pt>
                <c:pt idx="3">
                  <c:v>715</c:v>
                </c:pt>
                <c:pt idx="4">
                  <c:v>673</c:v>
                </c:pt>
                <c:pt idx="5">
                  <c:v>701</c:v>
                </c:pt>
                <c:pt idx="6">
                  <c:v>522</c:v>
                </c:pt>
                <c:pt idx="7">
                  <c:v>705</c:v>
                </c:pt>
                <c:pt idx="8">
                  <c:v>3109.3955216899976</c:v>
                </c:pt>
                <c:pt idx="9">
                  <c:v>4654.6237509899984</c:v>
                </c:pt>
                <c:pt idx="10">
                  <c:v>4751.4800534100013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C-C904-4614-A1A4-C0A208C594C8}"/>
            </c:ext>
          </c:extLst>
        </c:ser>
        <c:ser>
          <c:idx val="1"/>
          <c:order val="1"/>
          <c:tx>
            <c:strRef>
              <c:f>'wykres 2'!$A$3</c:f>
              <c:strCache>
                <c:ptCount val="1"/>
                <c:pt idx="0">
                  <c:v>Rozdysponowany</c:v>
                </c:pt>
              </c:strCache>
            </c:strRef>
          </c:tx>
          <c:spPr>
            <a:solidFill>
              <a:schemeClr val="accent5"/>
            </a:solidFill>
            <a:ln>
              <a:solidFill>
                <a:schemeClr val="accent5"/>
              </a:solidFill>
            </a:ln>
            <a:effectLst/>
          </c:spPr>
          <c:dLbls>
            <c:dLbl>
              <c:idx val="0"/>
              <c:layout>
                <c:manualLayout>
                  <c:x val="-1.6035353535354712E-3"/>
                  <c:y val="-0.1016830065359477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801-431B-960C-E0F5DB598E93}"/>
                </c:ext>
              </c:extLst>
            </c:dLbl>
            <c:dLbl>
              <c:idx val="1"/>
              <c:layout>
                <c:manualLayout>
                  <c:x val="-6.4141414141414138E-3"/>
                  <c:y val="-9.75326797385621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801-431B-960C-E0F5DB598E93}"/>
                </c:ext>
              </c:extLst>
            </c:dLbl>
            <c:dLbl>
              <c:idx val="2"/>
              <c:layout>
                <c:manualLayout>
                  <c:x val="0"/>
                  <c:y val="-4.1503267973856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BB3-4EC4-9686-1B51CA979AF0}"/>
                </c:ext>
              </c:extLst>
            </c:dLbl>
            <c:dLbl>
              <c:idx val="3"/>
              <c:layout>
                <c:manualLayout>
                  <c:x val="-5.8795617084310512E-17"/>
                  <c:y val="-2.69771241830065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BB3-4EC4-9686-1B51CA979AF0}"/>
                </c:ext>
              </c:extLst>
            </c:dLbl>
            <c:dLbl>
              <c:idx val="4"/>
              <c:layout>
                <c:manualLayout>
                  <c:x val="5.8795617084310512E-17"/>
                  <c:y val="-3.3202614379084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BB3-4EC4-9686-1B51CA979AF0}"/>
                </c:ext>
              </c:extLst>
            </c:dLbl>
            <c:dLbl>
              <c:idx val="5"/>
              <c:layout>
                <c:manualLayout>
                  <c:x val="4.8106060606060604E-3"/>
                  <c:y val="-3.52777777777779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BB3-4EC4-9686-1B51CA979AF0}"/>
                </c:ext>
              </c:extLst>
            </c:dLbl>
            <c:dLbl>
              <c:idx val="6"/>
              <c:layout>
                <c:manualLayout>
                  <c:x val="-1.1759123416862102E-16"/>
                  <c:y val="-4.56535947712418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BB3-4EC4-9686-1B51CA979AF0}"/>
                </c:ext>
              </c:extLst>
            </c:dLbl>
            <c:dLbl>
              <c:idx val="7"/>
              <c:layout>
                <c:manualLayout>
                  <c:x val="-6.4141414141414138E-3"/>
                  <c:y val="-5.81045751633986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BB3-4EC4-9686-1B51CA979AF0}"/>
                </c:ext>
              </c:extLst>
            </c:dLbl>
            <c:spPr>
              <a:solidFill>
                <a:schemeClr val="accent5"/>
              </a:solidFill>
              <a:ln>
                <a:noFill/>
              </a:ln>
              <a:effectLst/>
            </c:spPr>
            <c:txPr>
              <a:bodyPr rot="0" spcFirstLastPara="1" vertOverflow="overflow" horzOverflow="overflow" vert="horz" wrap="square" lIns="36000" tIns="19050" rIns="38100" bIns="19050" anchor="t" anchorCtr="0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6350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'wykres 2'!$H$1:$X$1</c:f>
              <c:numCache>
                <c:formatCode>General</c:formatCod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</c:numCache>
              <c:extLst/>
            </c:numRef>
          </c:cat>
          <c:val>
            <c:numRef>
              <c:f>'wykres 2'!$H$3:$X$3</c:f>
              <c:numCache>
                <c:formatCode>0</c:formatCode>
                <c:ptCount val="11"/>
                <c:pt idx="0" formatCode="General">
                  <c:v>30</c:v>
                </c:pt>
                <c:pt idx="1">
                  <c:v>24</c:v>
                </c:pt>
                <c:pt idx="2">
                  <c:v>26</c:v>
                </c:pt>
                <c:pt idx="3">
                  <c:v>24</c:v>
                </c:pt>
                <c:pt idx="4">
                  <c:v>25</c:v>
                </c:pt>
                <c:pt idx="5">
                  <c:v>23</c:v>
                </c:pt>
                <c:pt idx="6">
                  <c:v>12</c:v>
                </c:pt>
                <c:pt idx="7">
                  <c:v>18</c:v>
                </c:pt>
                <c:pt idx="8">
                  <c:v>68.101139269999976</c:v>
                </c:pt>
                <c:pt idx="9">
                  <c:v>97.906858900000017</c:v>
                </c:pt>
                <c:pt idx="10">
                  <c:v>104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1B-C904-4614-A1A4-C0A208C594C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335001376"/>
        <c:axId val="1"/>
      </c:areaChart>
      <c:catAx>
        <c:axId val="335001376"/>
        <c:scaling>
          <c:orientation val="minMax"/>
        </c:scaling>
        <c:delete val="0"/>
        <c:axPos val="b"/>
        <c:majorGridlines>
          <c:spPr>
            <a:ln w="6350" cap="flat" cmpd="sng" algn="ctr">
              <a:solidFill>
                <a:schemeClr val="tx2"/>
              </a:solidFill>
              <a:prstDash val="sys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pl-PL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  <c:min val="0"/>
        </c:scaling>
        <c:delete val="0"/>
        <c:axPos val="l"/>
        <c:majorGridlines>
          <c:spPr>
            <a:ln w="317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ys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pl-PL"/>
          </a:p>
        </c:txPr>
        <c:crossAx val="335001376"/>
        <c:crosses val="autoZero"/>
        <c:crossBetween val="midCat"/>
        <c:majorUnit val="50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bg1"/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2000" b="1">
          <a:solidFill>
            <a:schemeClr val="bg1"/>
          </a:solidFill>
          <a:latin typeface="+mn-lt"/>
          <a:cs typeface="Times New Roman" panose="02020603050405020304" pitchFamily="18" charset="0"/>
        </a:defRPr>
      </a:pPr>
      <a:endParaRPr lang="pl-PL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6527199350877183E-2"/>
          <c:y val="6.137532679738561E-2"/>
          <c:w val="0.84231577603367835"/>
          <c:h val="0.740386764705882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'dane do wykr3 '!$A$2</c:f>
              <c:strCache>
                <c:ptCount val="1"/>
                <c:pt idx="0">
                  <c:v>zysk do podziału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accent1"/>
              </a:solidFill>
              <a:ln w="25400"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'dane do wykr3 '!$B$1:$Q$1</c:f>
              <c:numCache>
                <c:formatCode>General</c:formatCode>
                <c:ptCount val="1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</c:numCache>
              <c:extLst/>
            </c:numRef>
          </c:cat>
          <c:val>
            <c:numRef>
              <c:f>'dane do wykr3 '!$B$2:$Q$2</c:f>
              <c:numCache>
                <c:formatCode>General</c:formatCode>
                <c:ptCount val="12"/>
                <c:pt idx="0">
                  <c:v>748</c:v>
                </c:pt>
                <c:pt idx="1">
                  <c:v>766</c:v>
                </c:pt>
                <c:pt idx="2">
                  <c:v>537</c:v>
                </c:pt>
                <c:pt idx="3">
                  <c:v>639</c:v>
                </c:pt>
                <c:pt idx="4">
                  <c:v>739</c:v>
                </c:pt>
                <c:pt idx="5">
                  <c:v>697.5</c:v>
                </c:pt>
                <c:pt idx="6">
                  <c:v>724</c:v>
                </c:pt>
                <c:pt idx="7">
                  <c:v>535</c:v>
                </c:pt>
                <c:pt idx="8">
                  <c:v>723</c:v>
                </c:pt>
                <c:pt idx="9" formatCode="0">
                  <c:v>3177</c:v>
                </c:pt>
                <c:pt idx="10">
                  <c:v>4752</c:v>
                </c:pt>
                <c:pt idx="11">
                  <c:v>4855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902D-4124-990D-50EAC32995C6}"/>
            </c:ext>
          </c:extLst>
        </c:ser>
        <c:ser>
          <c:idx val="1"/>
          <c:order val="1"/>
          <c:tx>
            <c:strRef>
              <c:f>'dane do wykr3 '!$A$3</c:f>
              <c:strCache>
                <c:ptCount val="1"/>
                <c:pt idx="0">
                  <c:v>zwiększenie funduszy własnych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'dane do wykr3 '!$B$1:$Q$1</c:f>
              <c:numCache>
                <c:formatCode>General</c:formatCode>
                <c:ptCount val="1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</c:numCache>
              <c:extLst/>
            </c:numRef>
          </c:cat>
          <c:val>
            <c:numRef>
              <c:f>'dane do wykr3 '!$B$3:$Q$3</c:f>
              <c:numCache>
                <c:formatCode>General</c:formatCode>
                <c:ptCount val="12"/>
                <c:pt idx="0">
                  <c:v>722</c:v>
                </c:pt>
                <c:pt idx="1">
                  <c:v>736</c:v>
                </c:pt>
                <c:pt idx="2">
                  <c:v>513</c:v>
                </c:pt>
                <c:pt idx="3">
                  <c:v>609</c:v>
                </c:pt>
                <c:pt idx="4">
                  <c:v>715</c:v>
                </c:pt>
                <c:pt idx="5">
                  <c:v>676</c:v>
                </c:pt>
                <c:pt idx="6">
                  <c:v>701</c:v>
                </c:pt>
                <c:pt idx="7">
                  <c:v>522</c:v>
                </c:pt>
                <c:pt idx="8">
                  <c:v>705</c:v>
                </c:pt>
                <c:pt idx="9">
                  <c:v>3110</c:v>
                </c:pt>
                <c:pt idx="10">
                  <c:v>4653</c:v>
                </c:pt>
                <c:pt idx="11">
                  <c:v>4724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902D-4124-990D-50EAC32995C6}"/>
            </c:ext>
          </c:extLst>
        </c:ser>
        <c:ser>
          <c:idx val="3"/>
          <c:order val="2"/>
          <c:tx>
            <c:strRef>
              <c:f>'dane do wykr3 '!$A$4</c:f>
              <c:strCache>
                <c:ptCount val="1"/>
                <c:pt idx="0">
                  <c:v> w tym: na fundusz zasobowy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'dane do wykr3 '!$B$1:$Q$1</c:f>
              <c:numCache>
                <c:formatCode>General</c:formatCode>
                <c:ptCount val="1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</c:numCache>
              <c:extLst/>
            </c:numRef>
          </c:cat>
          <c:val>
            <c:numRef>
              <c:f>'dane do wykr3 '!$B$4:$Q$4</c:f>
              <c:numCache>
                <c:formatCode>0</c:formatCode>
                <c:ptCount val="12"/>
                <c:pt idx="0">
                  <c:v>692.4</c:v>
                </c:pt>
                <c:pt idx="1">
                  <c:v>707.2</c:v>
                </c:pt>
                <c:pt idx="2">
                  <c:v>487.86726400000003</c:v>
                </c:pt>
                <c:pt idx="3">
                  <c:v>572</c:v>
                </c:pt>
                <c:pt idx="4">
                  <c:v>661</c:v>
                </c:pt>
                <c:pt idx="5">
                  <c:v>644.6</c:v>
                </c:pt>
                <c:pt idx="6">
                  <c:v>670</c:v>
                </c:pt>
                <c:pt idx="7">
                  <c:v>499</c:v>
                </c:pt>
                <c:pt idx="8">
                  <c:v>660</c:v>
                </c:pt>
                <c:pt idx="9">
                  <c:v>2907</c:v>
                </c:pt>
                <c:pt idx="10">
                  <c:v>4405</c:v>
                </c:pt>
                <c:pt idx="11">
                  <c:v>4482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3-902D-4124-990D-50EAC32995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334998464"/>
        <c:axId val="1"/>
      </c:barChart>
      <c:lineChart>
        <c:grouping val="standard"/>
        <c:varyColors val="0"/>
        <c:ser>
          <c:idx val="2"/>
          <c:order val="3"/>
          <c:tx>
            <c:strRef>
              <c:f>'dane do wykr3 '!$A$5</c:f>
              <c:strCache>
                <c:ptCount val="1"/>
                <c:pt idx="0">
                  <c:v>łączny współczynnik kapitałowy</c:v>
                </c:pt>
              </c:strCache>
            </c:strRef>
          </c:tx>
          <c:spPr>
            <a:ln w="73025" cap="rnd" cmpd="sng" algn="ctr">
              <a:solidFill>
                <a:schemeClr val="accent3"/>
              </a:solidFill>
              <a:prstDash val="solid"/>
              <a:round/>
            </a:ln>
            <a:effectLst/>
          </c:spPr>
          <c:marker>
            <c:symbol val="circle"/>
            <c:size val="6"/>
            <c:spPr>
              <a:solidFill>
                <a:schemeClr val="accent3"/>
              </a:solidFill>
              <a:ln w="76200" cap="flat" cmpd="sng" algn="ctr">
                <a:solidFill>
                  <a:schemeClr val="accent3"/>
                </a:solidFill>
                <a:prstDash val="solid"/>
                <a:round/>
              </a:ln>
              <a:effectLst/>
            </c:spPr>
          </c:marker>
          <c:cat>
            <c:numRef>
              <c:f>'dane do wykr3 '!$B$1:$Q$1</c:f>
              <c:numCache>
                <c:formatCode>General</c:formatCode>
                <c:ptCount val="1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</c:numCache>
              <c:extLst/>
            </c:numRef>
          </c:cat>
          <c:val>
            <c:numRef>
              <c:f>'dane do wykr3 '!$B$5:$Q$5</c:f>
              <c:numCache>
                <c:formatCode>0.0</c:formatCode>
                <c:ptCount val="12"/>
                <c:pt idx="0">
                  <c:v>14.3</c:v>
                </c:pt>
                <c:pt idx="1">
                  <c:v>14.6</c:v>
                </c:pt>
                <c:pt idx="2">
                  <c:v>17.38</c:v>
                </c:pt>
                <c:pt idx="3">
                  <c:v>17.5</c:v>
                </c:pt>
                <c:pt idx="4">
                  <c:v>17.100000000000001</c:v>
                </c:pt>
                <c:pt idx="5">
                  <c:v>17.7</c:v>
                </c:pt>
                <c:pt idx="6">
                  <c:v>18.420000000000002</c:v>
                </c:pt>
                <c:pt idx="7">
                  <c:v>19.13</c:v>
                </c:pt>
                <c:pt idx="8">
                  <c:v>19.559999999999999</c:v>
                </c:pt>
                <c:pt idx="9">
                  <c:v>23.32</c:v>
                </c:pt>
                <c:pt idx="10">
                  <c:v>25.49</c:v>
                </c:pt>
                <c:pt idx="11">
                  <c:v>30.4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4-902D-4124-990D-50EAC32995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"/>
        <c:axId val="4"/>
      </c:lineChart>
      <c:catAx>
        <c:axId val="3349984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pl-PL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  <c:min val="400"/>
        </c:scaling>
        <c:delete val="0"/>
        <c:axPos val="l"/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pl-PL" dirty="0"/>
                  <a:t>mln zł</a:t>
                </a:r>
              </a:p>
            </c:rich>
          </c:tx>
          <c:layout>
            <c:manualLayout>
              <c:xMode val="edge"/>
              <c:yMode val="edge"/>
              <c:x val="6.8345959595959599E-4"/>
              <c:y val="2.7385620915031643E-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2000" b="1" i="0" u="none" strike="noStrike" kern="1200" baseline="0">
                  <a:solidFill>
                    <a:schemeClr val="bg1"/>
                  </a:solidFill>
                  <a:latin typeface="+mn-lt"/>
                  <a:ea typeface="+mn-ea"/>
                  <a:cs typeface="Times New Roman" panose="02020603050405020304" pitchFamily="18" charset="0"/>
                </a:defRPr>
              </a:pPr>
              <a:endParaRPr lang="pl-PL"/>
            </a:p>
          </c:txPr>
        </c:title>
        <c:numFmt formatCode="#,##0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pl-PL"/>
          </a:p>
        </c:txPr>
        <c:crossAx val="334998464"/>
        <c:crosses val="autoZero"/>
        <c:crossBetween val="between"/>
        <c:majorUnit val="500"/>
      </c:valAx>
      <c:catAx>
        <c:axId val="3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"/>
        <c:crosses val="autoZero"/>
        <c:auto val="1"/>
        <c:lblAlgn val="ctr"/>
        <c:lblOffset val="100"/>
        <c:noMultiLvlLbl val="0"/>
      </c:catAx>
      <c:valAx>
        <c:axId val="4"/>
        <c:scaling>
          <c:orientation val="minMax"/>
          <c:min val="0"/>
        </c:scaling>
        <c:delete val="0"/>
        <c:axPos val="r"/>
        <c:numFmt formatCode="0" sourceLinked="0"/>
        <c:majorTickMark val="out"/>
        <c:minorTickMark val="none"/>
        <c:tickLblPos val="nextTo"/>
        <c:spPr>
          <a:noFill/>
          <a:ln w="12700" cap="flat" cmpd="sng" algn="ctr">
            <a:solidFill>
              <a:srgbClr val="AA4643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rgbClr val="AA4643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pl-PL"/>
          </a:p>
        </c:txPr>
        <c:crossAx val="3"/>
        <c:crosses val="max"/>
        <c:crossBetween val="between"/>
        <c:majorUnit val="5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1421504271306988E-3"/>
          <c:y val="0.87754003267973857"/>
          <c:w val="0.97898112822016703"/>
          <c:h val="0.1037178104575163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bg1"/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2000" b="1">
          <a:solidFill>
            <a:schemeClr val="bg1"/>
          </a:solidFill>
          <a:latin typeface="+mn-lt"/>
          <a:cs typeface="Times New Roman" panose="02020603050405020304" pitchFamily="18" charset="0"/>
        </a:defRPr>
      </a:pPr>
      <a:endParaRPr lang="pl-PL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36969696969701"/>
          <c:y val="5.0925925925925923E-2"/>
          <c:w val="0.88862601010101006"/>
          <c:h val="0.7100183760683759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'Analiza Dawida BZ'!$G$388</c:f>
              <c:strCache>
                <c:ptCount val="1"/>
                <c:pt idx="0">
                  <c:v>nal. od sekt. fin.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BZ'!$H$387:$L$387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BZ'!$H$388:$L$388</c:f>
              <c:numCache>
                <c:formatCode>_-* #\ ##0\ _z_ł_-;\-* #\ ##0\ _z_ł_-;_-* "-"??\ _z_ł_-;_-@_-</c:formatCode>
                <c:ptCount val="5"/>
                <c:pt idx="0">
                  <c:v>3390290740.4300003</c:v>
                </c:pt>
                <c:pt idx="1">
                  <c:v>4145213749.4399996</c:v>
                </c:pt>
                <c:pt idx="2">
                  <c:v>3872043649.9399996</c:v>
                </c:pt>
                <c:pt idx="3">
                  <c:v>4009272669.7400002</c:v>
                </c:pt>
                <c:pt idx="4">
                  <c:v>5229959618.9899998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543-4D46-A57E-28B84AAA009B}"/>
            </c:ext>
          </c:extLst>
        </c:ser>
        <c:ser>
          <c:idx val="1"/>
          <c:order val="1"/>
          <c:tx>
            <c:strRef>
              <c:f>'Analiza Dawida BZ'!$G$389</c:f>
              <c:strCache>
                <c:ptCount val="1"/>
                <c:pt idx="0">
                  <c:v>nal. od sekt. niefin.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BZ'!$H$387:$L$387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BZ'!$H$389:$L$389</c:f>
              <c:numCache>
                <c:formatCode>_-* #\ ##0\ _z_ł_-;\-* #\ ##0\ _z_ł_-;_-* "-"??\ _z_ł_-;_-@_-</c:formatCode>
                <c:ptCount val="5"/>
                <c:pt idx="0">
                  <c:v>6458035016.7699995</c:v>
                </c:pt>
                <c:pt idx="1">
                  <c:v>6330908065.0600014</c:v>
                </c:pt>
                <c:pt idx="2">
                  <c:v>6321491275.7900009</c:v>
                </c:pt>
                <c:pt idx="3">
                  <c:v>6306519993.2099991</c:v>
                </c:pt>
                <c:pt idx="4">
                  <c:v>6413139813.71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543-4D46-A57E-28B84AAA009B}"/>
            </c:ext>
          </c:extLst>
        </c:ser>
        <c:ser>
          <c:idx val="2"/>
          <c:order val="2"/>
          <c:tx>
            <c:strRef>
              <c:f>'Analiza Dawida BZ'!$G$390</c:f>
              <c:strCache>
                <c:ptCount val="1"/>
                <c:pt idx="0">
                  <c:v>nal. od IrIs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BZ'!$H$387:$L$387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BZ'!$H$390:$L$390</c:f>
              <c:numCache>
                <c:formatCode>_-* #\ ##0\ _z_ł_-;\-* #\ ##0\ _z_ł_-;_-* "-"??\ _z_ł_-;_-@_-</c:formatCode>
                <c:ptCount val="5"/>
                <c:pt idx="0">
                  <c:v>3523732058.2399979</c:v>
                </c:pt>
                <c:pt idx="1">
                  <c:v>3479827578.0499992</c:v>
                </c:pt>
                <c:pt idx="2">
                  <c:v>3526801899.0499992</c:v>
                </c:pt>
                <c:pt idx="3">
                  <c:v>3398347273.5200043</c:v>
                </c:pt>
                <c:pt idx="4">
                  <c:v>3212069852.6800003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543-4D46-A57E-28B84AAA009B}"/>
            </c:ext>
          </c:extLst>
        </c:ser>
        <c:ser>
          <c:idx val="3"/>
          <c:order val="3"/>
          <c:tx>
            <c:strRef>
              <c:f>'Analiza Dawida BZ'!$G$391</c:f>
              <c:strCache>
                <c:ptCount val="1"/>
                <c:pt idx="0">
                  <c:v>instr. dłużne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BZ'!$H$387:$L$387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BZ'!$H$391:$L$391</c:f>
              <c:numCache>
                <c:formatCode>_-* #\ ##0\ _z_ł_-;\-* #\ ##0\ _z_ł_-;_-* "-"??\ _z_ł_-;_-@_-</c:formatCode>
                <c:ptCount val="5"/>
                <c:pt idx="0">
                  <c:v>43885660971.300003</c:v>
                </c:pt>
                <c:pt idx="1">
                  <c:v>42523445092.770004</c:v>
                </c:pt>
                <c:pt idx="2">
                  <c:v>49504305395.169998</c:v>
                </c:pt>
                <c:pt idx="3">
                  <c:v>50340917260.660004</c:v>
                </c:pt>
                <c:pt idx="4">
                  <c:v>50702600995.5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543-4D46-A57E-28B84AAA009B}"/>
            </c:ext>
          </c:extLst>
        </c:ser>
        <c:ser>
          <c:idx val="4"/>
          <c:order val="4"/>
          <c:tx>
            <c:strRef>
              <c:f>'Analiza Dawida BZ'!$G$392</c:f>
              <c:strCache>
                <c:ptCount val="1"/>
                <c:pt idx="0">
                  <c:v>instr. kapitałowe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solidFill>
                <a:schemeClr val="accent5"/>
              </a:solidFill>
              <a:ln>
                <a:solidFill>
                  <a:schemeClr val="accent5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BZ'!$H$387:$L$387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BZ'!$H$392:$L$392</c:f>
              <c:numCache>
                <c:formatCode>_-* #\ ##0\ _z_ł_-;\-* #\ ##0\ _z_ł_-;_-* "-"??\ _z_ł_-;_-@_-</c:formatCode>
                <c:ptCount val="5"/>
                <c:pt idx="0">
                  <c:v>579592381.81000006</c:v>
                </c:pt>
                <c:pt idx="1">
                  <c:v>568580845.27999997</c:v>
                </c:pt>
                <c:pt idx="2">
                  <c:v>574585884.39999998</c:v>
                </c:pt>
                <c:pt idx="3">
                  <c:v>523527936.49000001</c:v>
                </c:pt>
                <c:pt idx="4">
                  <c:v>524187725.23000002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543-4D46-A57E-28B84AAA009B}"/>
            </c:ext>
          </c:extLst>
        </c:ser>
        <c:ser>
          <c:idx val="5"/>
          <c:order val="5"/>
          <c:tx>
            <c:strRef>
              <c:f>'Analiza Dawida BZ'!$G$393</c:f>
              <c:strCache>
                <c:ptCount val="1"/>
                <c:pt idx="0">
                  <c:v>poz. aktywa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solidFill>
                <a:schemeClr val="accent6"/>
              </a:solidFill>
              <a:ln>
                <a:solidFill>
                  <a:schemeClr val="accent6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BZ'!$H$387:$L$387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BZ'!$H$393:$L$393</c:f>
              <c:numCache>
                <c:formatCode>_-* #\ ##0\ _z_ł_-;\-* #\ ##0\ _z_ł_-;_-* "-"??\ _z_ł_-;_-@_-</c:formatCode>
                <c:ptCount val="5"/>
                <c:pt idx="0">
                  <c:v>5380855641.9100037</c:v>
                </c:pt>
                <c:pt idx="1">
                  <c:v>7145747962.0400009</c:v>
                </c:pt>
                <c:pt idx="2">
                  <c:v>5802166953.0300064</c:v>
                </c:pt>
                <c:pt idx="3">
                  <c:v>6713680193.2799911</c:v>
                </c:pt>
                <c:pt idx="4">
                  <c:v>6752733482.1399918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543-4D46-A57E-28B84AAA00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overlap val="100"/>
        <c:axId val="1679553215"/>
        <c:axId val="1679567775"/>
      </c:barChart>
      <c:catAx>
        <c:axId val="1679553215"/>
        <c:scaling>
          <c:orientation val="minMax"/>
        </c:scaling>
        <c:delete val="0"/>
        <c:axPos val="b"/>
        <c:numFmt formatCode="yy/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679567775"/>
        <c:crosses val="autoZero"/>
        <c:auto val="0"/>
        <c:lblAlgn val="ctr"/>
        <c:lblOffset val="100"/>
        <c:noMultiLvlLbl val="0"/>
      </c:catAx>
      <c:valAx>
        <c:axId val="16795677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679553215"/>
        <c:crosses val="autoZero"/>
        <c:crossBetween val="between"/>
        <c:dispUnits>
          <c:builtInUnit val="billions"/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6261901709401712"/>
          <c:w val="1"/>
          <c:h val="0.1313126068376068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36969696969701"/>
          <c:y val="5.0925925925925923E-2"/>
          <c:w val="0.89063030303030299"/>
          <c:h val="0.7050699346405229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'Analiza Dawida BZ'!$G$396</c:f>
              <c:strCache>
                <c:ptCount val="1"/>
                <c:pt idx="0">
                  <c:v>zob. wobec sekt. fin.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BZ'!$H$395:$L$395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BZ'!$H$396:$L$396</c:f>
              <c:numCache>
                <c:formatCode>_-* #\ ##0\ _z_ł_-;\-* #\ ##0\ _z_ł_-;_-* "-"??\ _z_ł_-;_-@_-</c:formatCode>
                <c:ptCount val="5"/>
                <c:pt idx="0">
                  <c:v>56946469130.270004</c:v>
                </c:pt>
                <c:pt idx="1">
                  <c:v>57756457231.690002</c:v>
                </c:pt>
                <c:pt idx="2">
                  <c:v>63248236054.870003</c:v>
                </c:pt>
                <c:pt idx="3">
                  <c:v>64787142852.360001</c:v>
                </c:pt>
                <c:pt idx="4">
                  <c:v>66113259637.179993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37-4AA2-9C85-76B6C590B7E0}"/>
            </c:ext>
          </c:extLst>
        </c:ser>
        <c:ser>
          <c:idx val="1"/>
          <c:order val="1"/>
          <c:tx>
            <c:strRef>
              <c:f>'Analiza Dawida BZ'!$G$397</c:f>
              <c:strCache>
                <c:ptCount val="1"/>
                <c:pt idx="0">
                  <c:v>zob. wobec sekt. niefin.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BZ'!$H$395:$L$395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BZ'!$H$397:$L$397</c:f>
              <c:numCache>
                <c:formatCode>_-* #\ ##0\ _z_ł_-;\-* #\ ##0\ _z_ł_-;_-* "-"??\ _z_ł_-;_-@_-</c:formatCode>
                <c:ptCount val="5"/>
                <c:pt idx="0">
                  <c:v>3430008349.1900005</c:v>
                </c:pt>
                <c:pt idx="1">
                  <c:v>3393544117.5300002</c:v>
                </c:pt>
                <c:pt idx="2">
                  <c:v>3454320307.27</c:v>
                </c:pt>
                <c:pt idx="3">
                  <c:v>3317982405.4200001</c:v>
                </c:pt>
                <c:pt idx="4">
                  <c:v>3461342839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A37-4AA2-9C85-76B6C590B7E0}"/>
            </c:ext>
          </c:extLst>
        </c:ser>
        <c:ser>
          <c:idx val="2"/>
          <c:order val="2"/>
          <c:tx>
            <c:strRef>
              <c:f>'Analiza Dawida BZ'!$G$398</c:f>
              <c:strCache>
                <c:ptCount val="1"/>
                <c:pt idx="0">
                  <c:v>zob. wobec IrIs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BZ'!$H$395:$L$395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BZ'!$H$398:$L$398</c:f>
              <c:numCache>
                <c:formatCode>_-* #\ ##0\ _z_ł_-;\-* #\ ##0\ _z_ł_-;_-* "-"??\ _z_ł_-;_-@_-</c:formatCode>
                <c:ptCount val="5"/>
                <c:pt idx="0">
                  <c:v>334661559.32000005</c:v>
                </c:pt>
                <c:pt idx="1">
                  <c:v>354792624.63</c:v>
                </c:pt>
                <c:pt idx="2">
                  <c:v>343525348.67000002</c:v>
                </c:pt>
                <c:pt idx="3">
                  <c:v>292567827.34000003</c:v>
                </c:pt>
                <c:pt idx="4">
                  <c:v>371432068.22000003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A37-4AA2-9C85-76B6C590B7E0}"/>
            </c:ext>
          </c:extLst>
        </c:ser>
        <c:ser>
          <c:idx val="3"/>
          <c:order val="3"/>
          <c:tx>
            <c:strRef>
              <c:f>'Analiza Dawida BZ'!$G$399</c:f>
              <c:strCache>
                <c:ptCount val="1"/>
                <c:pt idx="0">
                  <c:v>kapitały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solidFill>
                <a:schemeClr val="accent4"/>
              </a:solidFill>
              <a:ln>
                <a:solidFill>
                  <a:schemeClr val="accent4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BZ'!$H$395:$L$395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BZ'!$H$399:$L$399</c:f>
              <c:numCache>
                <c:formatCode>_-* #\ ##0\ _z_ł_-;\-* #\ ##0\ _z_ł_-;_-* "-"??\ _z_ł_-;_-@_-</c:formatCode>
                <c:ptCount val="5"/>
                <c:pt idx="0">
                  <c:v>2033439435.1800001</c:v>
                </c:pt>
                <c:pt idx="1">
                  <c:v>2091305872.52</c:v>
                </c:pt>
                <c:pt idx="2">
                  <c:v>2148544766.5</c:v>
                </c:pt>
                <c:pt idx="3">
                  <c:v>2199949967.1199999</c:v>
                </c:pt>
                <c:pt idx="4">
                  <c:v>2154040269.71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A37-4AA2-9C85-76B6C590B7E0}"/>
            </c:ext>
          </c:extLst>
        </c:ser>
        <c:ser>
          <c:idx val="4"/>
          <c:order val="4"/>
          <c:tx>
            <c:strRef>
              <c:f>'Analiza Dawida BZ'!$G$400</c:f>
              <c:strCache>
                <c:ptCount val="1"/>
                <c:pt idx="0">
                  <c:v>pozostałe pasywa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solidFill>
                <a:schemeClr val="accent5"/>
              </a:solidFill>
              <a:ln>
                <a:solidFill>
                  <a:schemeClr val="accent5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BZ'!$H$395:$L$395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BZ'!$H$400:$L$400</c:f>
              <c:numCache>
                <c:formatCode>_-* #\ ##0\ _z_ł_-;\-* #\ ##0\ _z_ł_-;_-* "-"??\ _z_ł_-;_-@_-</c:formatCode>
                <c:ptCount val="5"/>
                <c:pt idx="0">
                  <c:v>473588336.5</c:v>
                </c:pt>
                <c:pt idx="1">
                  <c:v>597623446.2700119</c:v>
                </c:pt>
                <c:pt idx="2">
                  <c:v>406768580.07000732</c:v>
                </c:pt>
                <c:pt idx="3">
                  <c:v>694622274.66000366</c:v>
                </c:pt>
                <c:pt idx="4">
                  <c:v>734616674.13999939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A37-4AA2-9C85-76B6C590B7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overlap val="100"/>
        <c:axId val="1679553215"/>
        <c:axId val="1679567775"/>
      </c:barChart>
      <c:catAx>
        <c:axId val="1679553215"/>
        <c:scaling>
          <c:orientation val="minMax"/>
        </c:scaling>
        <c:delete val="0"/>
        <c:axPos val="b"/>
        <c:numFmt formatCode="yy/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679567775"/>
        <c:crosses val="autoZero"/>
        <c:auto val="0"/>
        <c:lblAlgn val="ctr"/>
        <c:lblOffset val="100"/>
        <c:noMultiLvlLbl val="0"/>
      </c:catAx>
      <c:valAx>
        <c:axId val="16795677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679553215"/>
        <c:crosses val="autoZero"/>
        <c:crossBetween val="between"/>
        <c:dispUnits>
          <c:builtInUnit val="billions"/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348437908496732"/>
          <c:w val="1"/>
          <c:h val="0.1643555555555555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16951006124234"/>
          <c:y val="5.0925925925925923E-2"/>
          <c:w val="0.86127493438320213"/>
          <c:h val="0.72033354700854701"/>
        </c:manualLayout>
      </c:layout>
      <c:lineChart>
        <c:grouping val="standard"/>
        <c:varyColors val="0"/>
        <c:ser>
          <c:idx val="4"/>
          <c:order val="0"/>
          <c:tx>
            <c:strRef>
              <c:f>'Analiza Dawida BZ'!$G$570</c:f>
              <c:strCache>
                <c:ptCount val="1"/>
                <c:pt idx="0">
                  <c:v>sektor finansowy</c:v>
                </c:pt>
              </c:strCache>
            </c:strRef>
          </c:tx>
          <c:spPr>
            <a:ln w="762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76200">
                <a:solidFill>
                  <a:schemeClr val="accent3"/>
                </a:solidFill>
              </a:ln>
              <a:effectLst/>
            </c:spPr>
          </c:marker>
          <c:dLbls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BZ'!$H$566:$L$566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BZ'!$H$570:$L$570</c:f>
              <c:numCache>
                <c:formatCode>0.0</c:formatCode>
                <c:ptCount val="5"/>
                <c:pt idx="0" formatCode="General">
                  <c:v>100</c:v>
                </c:pt>
                <c:pt idx="1">
                  <c:v>100.74338170669321</c:v>
                </c:pt>
                <c:pt idx="2">
                  <c:v>106.82138033728896</c:v>
                </c:pt>
                <c:pt idx="3">
                  <c:v>106.89020357877008</c:v>
                </c:pt>
                <c:pt idx="4">
                  <c:v>110.02471727586105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6C38-4D09-981D-28CB855B58F6}"/>
            </c:ext>
          </c:extLst>
        </c:ser>
        <c:ser>
          <c:idx val="3"/>
          <c:order val="1"/>
          <c:tx>
            <c:strRef>
              <c:f>'Analiza Dawida BZ'!$G$571</c:f>
              <c:strCache>
                <c:ptCount val="1"/>
                <c:pt idx="0">
                  <c:v>ogółem depozyty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76200">
                <a:solidFill>
                  <a:schemeClr val="accent1"/>
                </a:solidFill>
              </a:ln>
              <a:effectLst/>
            </c:spPr>
          </c:marker>
          <c:dLbls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BZ'!$H$566:$L$566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BZ'!$H$571:$L$571</c:f>
              <c:numCache>
                <c:formatCode>0.0</c:formatCode>
                <c:ptCount val="5"/>
                <c:pt idx="0" formatCode="General">
                  <c:v>100</c:v>
                </c:pt>
                <c:pt idx="1">
                  <c:v>100.65131545691477</c:v>
                </c:pt>
                <c:pt idx="2">
                  <c:v>106.35682887095217</c:v>
                </c:pt>
                <c:pt idx="3">
                  <c:v>106.03119116820277</c:v>
                </c:pt>
                <c:pt idx="4">
                  <c:v>109.38220773512822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6C38-4D09-981D-28CB855B58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9975679"/>
        <c:axId val="529963615"/>
      </c:lineChart>
      <c:catAx>
        <c:axId val="529975679"/>
        <c:scaling>
          <c:orientation val="minMax"/>
        </c:scaling>
        <c:delete val="0"/>
        <c:axPos val="b"/>
        <c:numFmt formatCode="yy/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529963615"/>
        <c:crosses val="autoZero"/>
        <c:auto val="0"/>
        <c:lblAlgn val="ctr"/>
        <c:lblOffset val="100"/>
        <c:noMultiLvlLbl val="0"/>
      </c:catAx>
      <c:valAx>
        <c:axId val="529963615"/>
        <c:scaling>
          <c:orientation val="minMax"/>
          <c:min val="9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5299756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92146688034188029"/>
          <c:w val="0.99470486111111112"/>
          <c:h val="7.253390201224846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114593401146745"/>
          <c:y val="2.680067001675041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title>
    <c:autoTitleDeleted val="0"/>
    <c:plotArea>
      <c:layout>
        <c:manualLayout>
          <c:layoutTarget val="inner"/>
          <c:xMode val="edge"/>
          <c:yMode val="edge"/>
          <c:x val="0.28580491816205378"/>
          <c:y val="0.13018425460636515"/>
          <c:w val="0.65124801459903348"/>
          <c:h val="0.707683298381672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'Analiza Dawida'!$I$492</c:f>
              <c:strCache>
                <c:ptCount val="1"/>
                <c:pt idx="0">
                  <c:v>Wynik netto</c:v>
                </c:pt>
              </c:strCache>
            </c:strRef>
          </c:tx>
          <c:spPr>
            <a:solidFill>
              <a:schemeClr val="accent5"/>
            </a:solidFill>
            <a:ln>
              <a:solidFill>
                <a:schemeClr val="accent5"/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Dawida'!$G$493:$G$494</c:f>
              <c:numCache>
                <c:formatCode>yy/mm</c:formatCode>
                <c:ptCount val="2"/>
                <c:pt idx="0">
                  <c:v>45473</c:v>
                </c:pt>
                <c:pt idx="1">
                  <c:v>45838</c:v>
                </c:pt>
              </c:numCache>
            </c:numRef>
          </c:cat>
          <c:val>
            <c:numRef>
              <c:f>'Analiza Dawida'!$I$493:$I$494</c:f>
              <c:numCache>
                <c:formatCode>_-* #\ ##0\ _z_ł_-;\-* #\ ##0\ _z_ł_-;_-* "-"??\ _z_ł_-;_-@_-</c:formatCode>
                <c:ptCount val="2"/>
                <c:pt idx="0">
                  <c:v>2521386427.7200003</c:v>
                </c:pt>
                <c:pt idx="1">
                  <c:v>2677419385.1199994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407-41A6-978D-6001FD19C4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overlap val="100"/>
        <c:axId val="1868986463"/>
        <c:axId val="1868984383"/>
      </c:barChart>
      <c:catAx>
        <c:axId val="1868986463"/>
        <c:scaling>
          <c:orientation val="minMax"/>
        </c:scaling>
        <c:delete val="0"/>
        <c:axPos val="b"/>
        <c:numFmt formatCode="yy/mm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868984383"/>
        <c:crosses val="autoZero"/>
        <c:auto val="0"/>
        <c:lblAlgn val="ctr"/>
        <c:lblOffset val="100"/>
        <c:noMultiLvlLbl val="1"/>
      </c:catAx>
      <c:valAx>
        <c:axId val="18689843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/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868986463"/>
        <c:crosses val="autoZero"/>
        <c:crossBetween val="between"/>
        <c:majorUnit val="100000000"/>
        <c:dispUnits>
          <c:builtInUnit val="billion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</c:dispUnitsLbl>
        </c:dispUnits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  <c:userShapes r:id="rId4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266841644794398E-2"/>
          <c:y val="5.0925925925925923E-2"/>
          <c:w val="0.88017760279965007"/>
          <c:h val="0.72124893162393156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'Analiza Dawida BZ'!$G$564</c:f>
              <c:strCache>
                <c:ptCount val="1"/>
                <c:pt idx="0">
                  <c:v>sektor finansowy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0-6A0A-407B-B713-73BCC1798AA7}"/>
              </c:ext>
            </c:extLst>
          </c:dPt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BZ'!$H$560:$L$560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BZ'!$H$564:$L$564</c:f>
              <c:numCache>
                <c:formatCode>_-* #\ ##0\ _z_ł_-;\-* #\ ##0\ _z_ł_-;_-* "-"??\ _z_ł_-;_-@_-</c:formatCode>
                <c:ptCount val="5"/>
                <c:pt idx="0">
                  <c:v>44373528262.800003</c:v>
                </c:pt>
                <c:pt idx="1">
                  <c:v>44703392954.520004</c:v>
                </c:pt>
                <c:pt idx="2">
                  <c:v>47400415394.680008</c:v>
                </c:pt>
                <c:pt idx="3">
                  <c:v>47430954695.190002</c:v>
                </c:pt>
                <c:pt idx="4">
                  <c:v>48821849016.470001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9B-4547-AFE9-21372493893B}"/>
            </c:ext>
          </c:extLst>
        </c:ser>
        <c:ser>
          <c:idx val="0"/>
          <c:order val="1"/>
          <c:tx>
            <c:strRef>
              <c:f>'Analiza Dawida BZ'!$G$561</c:f>
              <c:strCache>
                <c:ptCount val="1"/>
                <c:pt idx="0">
                  <c:v>osoby prywatne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accent3"/>
              </a:solidFill>
            </a:ln>
            <a:effectLst/>
          </c:spPr>
          <c:invertIfNegative val="0"/>
          <c:dLbls>
            <c:numFmt formatCode="#,##0.0" sourceLinked="0"/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BZ'!$H$560:$L$560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BZ'!$H$561:$L$561</c:f>
              <c:numCache>
                <c:formatCode>_-* #\ ##0\ _z_ł_-;\-* #\ ##0\ _z_ł_-;_-* "-"??\ _z_ł_-;_-@_-</c:formatCode>
                <c:ptCount val="5"/>
                <c:pt idx="0">
                  <c:v>920690724.38000059</c:v>
                </c:pt>
                <c:pt idx="1">
                  <c:v>885556201.78000021</c:v>
                </c:pt>
                <c:pt idx="2">
                  <c:v>893881018.50999975</c:v>
                </c:pt>
                <c:pt idx="3">
                  <c:v>870602862.38000011</c:v>
                </c:pt>
                <c:pt idx="4">
                  <c:v>878656885.94000006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39B-4547-AFE9-21372493893B}"/>
            </c:ext>
          </c:extLst>
        </c:ser>
        <c:ser>
          <c:idx val="1"/>
          <c:order val="2"/>
          <c:tx>
            <c:strRef>
              <c:f>'Analiza Dawida BZ'!$G$562</c:f>
              <c:strCache>
                <c:ptCount val="1"/>
                <c:pt idx="0">
                  <c:v>sektor niefin. bez os. pryw.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BZ'!$H$560:$L$560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BZ'!$H$562:$L$562</c:f>
              <c:numCache>
                <c:formatCode>_-* #\ ##0\ _z_ł_-;\-* #\ ##0\ _z_ł_-;_-* "-"??\ _z_ł_-;_-@_-</c:formatCode>
                <c:ptCount val="5"/>
                <c:pt idx="0">
                  <c:v>2509317624.8099999</c:v>
                </c:pt>
                <c:pt idx="1">
                  <c:v>2507987915.75</c:v>
                </c:pt>
                <c:pt idx="2">
                  <c:v>2560439288.7600002</c:v>
                </c:pt>
                <c:pt idx="3">
                  <c:v>2447379543.04</c:v>
                </c:pt>
                <c:pt idx="4">
                  <c:v>2582685953.0599999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39B-4547-AFE9-21372493893B}"/>
            </c:ext>
          </c:extLst>
        </c:ser>
        <c:ser>
          <c:idx val="5"/>
          <c:order val="3"/>
          <c:tx>
            <c:strRef>
              <c:f>'Analiza Dawida BZ'!$G$563</c:f>
              <c:strCache>
                <c:ptCount val="1"/>
                <c:pt idx="0">
                  <c:v>sektor IrIs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solidFill>
                <a:schemeClr val="accent6"/>
              </a:solidFill>
              <a:ln>
                <a:solidFill>
                  <a:schemeClr val="accent6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BZ'!$H$560:$L$560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BZ'!$H$563:$L$563</c:f>
              <c:numCache>
                <c:formatCode>_-* #\ ##0\ _z_ł_-;\-* #\ ##0\ _z_ł_-;_-* "-"??\ _z_ł_-;_-@_-</c:formatCode>
                <c:ptCount val="5"/>
                <c:pt idx="0">
                  <c:v>334661559.32000005</c:v>
                </c:pt>
                <c:pt idx="1">
                  <c:v>354792624.63</c:v>
                </c:pt>
                <c:pt idx="2">
                  <c:v>343525348.67000002</c:v>
                </c:pt>
                <c:pt idx="3">
                  <c:v>292567827.34000003</c:v>
                </c:pt>
                <c:pt idx="4">
                  <c:v>371432068.22000003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39B-4547-AFE9-2137249389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100"/>
        <c:axId val="1051659968"/>
        <c:axId val="1051645824"/>
      </c:barChart>
      <c:catAx>
        <c:axId val="1051659968"/>
        <c:scaling>
          <c:orientation val="minMax"/>
        </c:scaling>
        <c:delete val="0"/>
        <c:axPos val="b"/>
        <c:numFmt formatCode="yy/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051645824"/>
        <c:crosses val="autoZero"/>
        <c:auto val="0"/>
        <c:lblAlgn val="ctr"/>
        <c:lblOffset val="100"/>
        <c:noMultiLvlLbl val="0"/>
      </c:catAx>
      <c:valAx>
        <c:axId val="1051645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051659968"/>
        <c:crosses val="autoZero"/>
        <c:crossBetween val="between"/>
        <c:dispUnits>
          <c:builtInUnit val="billions"/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1911636045494266E-3"/>
          <c:y val="0.88278824786324783"/>
          <c:w val="0.99280883838383838"/>
          <c:h val="0.1172117521367521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'Analiza Dawida BZ'!$G$687</c:f>
              <c:strCache>
                <c:ptCount val="1"/>
                <c:pt idx="0">
                  <c:v>fundusze własne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BZ'!$H$686:$L$686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BZ'!$H$687:$L$687</c:f>
              <c:numCache>
                <c:formatCode>_-* #\ ##0\ _z_ł_-;\-* #\ ##0\ _z_ł_-;_-* "-"??\ _z_ł_-;_-@_-</c:formatCode>
                <c:ptCount val="5"/>
                <c:pt idx="0">
                  <c:v>3015650127</c:v>
                </c:pt>
                <c:pt idx="1">
                  <c:v>3450389631</c:v>
                </c:pt>
                <c:pt idx="2">
                  <c:v>3395594836</c:v>
                </c:pt>
                <c:pt idx="3">
                  <c:v>3358943049</c:v>
                </c:pt>
                <c:pt idx="4">
                  <c:v>3428743193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507-4889-B71C-209D6F391B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4"/>
        <c:overlap val="-24"/>
        <c:axId val="1597719055"/>
        <c:axId val="1597739855"/>
      </c:barChart>
      <c:lineChart>
        <c:grouping val="standard"/>
        <c:varyColors val="0"/>
        <c:ser>
          <c:idx val="1"/>
          <c:order val="1"/>
          <c:tx>
            <c:strRef>
              <c:f>'Analiza Dawida BZ'!$G$688</c:f>
              <c:strCache>
                <c:ptCount val="1"/>
                <c:pt idx="0">
                  <c:v>współczynnik łączny</c:v>
                </c:pt>
              </c:strCache>
            </c:strRef>
          </c:tx>
          <c:spPr>
            <a:ln w="762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76200">
                <a:solidFill>
                  <a:schemeClr val="accent2"/>
                </a:solidFill>
              </a:ln>
              <a:effectLst/>
            </c:spPr>
          </c:marker>
          <c:dLbls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BZ'!$H$686:$L$686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BZ'!$H$688:$L$688</c:f>
              <c:numCache>
                <c:formatCode>0.0%</c:formatCode>
                <c:ptCount val="5"/>
                <c:pt idx="0">
                  <c:v>0.29105368135385085</c:v>
                </c:pt>
                <c:pt idx="1">
                  <c:v>0.32722264935746098</c:v>
                </c:pt>
                <c:pt idx="2">
                  <c:v>0.32815036959808414</c:v>
                </c:pt>
                <c:pt idx="3">
                  <c:v>0.29714010332154106</c:v>
                </c:pt>
                <c:pt idx="4">
                  <c:v>0.29514548280798086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507-4889-B71C-209D6F391B7D}"/>
            </c:ext>
          </c:extLst>
        </c:ser>
        <c:ser>
          <c:idx val="2"/>
          <c:order val="2"/>
          <c:tx>
            <c:strRef>
              <c:f>'Analiza Dawida BZ'!$G$689</c:f>
              <c:strCache>
                <c:ptCount val="1"/>
                <c:pt idx="0">
                  <c:v>Tier I</c:v>
                </c:pt>
              </c:strCache>
            </c:strRef>
          </c:tx>
          <c:spPr>
            <a:ln w="762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76200">
                <a:solidFill>
                  <a:schemeClr val="accent3"/>
                </a:solidFill>
              </a:ln>
              <a:effectLst/>
            </c:spPr>
          </c:marker>
          <c:dLbls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BZ'!$H$686:$L$686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BZ'!$H$689:$L$689</c:f>
              <c:numCache>
                <c:formatCode>0.0%</c:formatCode>
                <c:ptCount val="5"/>
                <c:pt idx="0">
                  <c:v>0.21727613992158051</c:v>
                </c:pt>
                <c:pt idx="1">
                  <c:v>0.25727727537024475</c:v>
                </c:pt>
                <c:pt idx="2">
                  <c:v>0.26050445252244453</c:v>
                </c:pt>
                <c:pt idx="3">
                  <c:v>0.23890087109150887</c:v>
                </c:pt>
                <c:pt idx="4">
                  <c:v>0.24029427520299393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507-4889-B71C-209D6F391B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97724879"/>
        <c:axId val="1597718639"/>
      </c:lineChart>
      <c:catAx>
        <c:axId val="1597724879"/>
        <c:scaling>
          <c:orientation val="minMax"/>
        </c:scaling>
        <c:delete val="0"/>
        <c:axPos val="b"/>
        <c:numFmt formatCode="[$-415]mmm\ yy;@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597718639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5977186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597724879"/>
        <c:crosses val="autoZero"/>
        <c:crossBetween val="between"/>
      </c:valAx>
      <c:valAx>
        <c:axId val="1597739855"/>
        <c:scaling>
          <c:orientation val="minMax"/>
        </c:scaling>
        <c:delete val="0"/>
        <c:axPos val="r"/>
        <c:numFmt formatCode="#,##0.00" sourceLinked="0"/>
        <c:majorTickMark val="none"/>
        <c:minorTickMark val="none"/>
        <c:tickLblPos val="nextTo"/>
        <c:spPr>
          <a:noFill/>
          <a:ln>
            <a:solidFill>
              <a:schemeClr val="accent2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597719055"/>
        <c:crosses val="max"/>
        <c:crossBetween val="between"/>
        <c:dispUnits>
          <c:builtInUnit val="billion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</c:dispUnitsLbl>
        </c:dispUnits>
      </c:valAx>
      <c:dateAx>
        <c:axId val="1597719055"/>
        <c:scaling>
          <c:orientation val="minMax"/>
        </c:scaling>
        <c:delete val="1"/>
        <c:axPos val="b"/>
        <c:numFmt formatCode="[$-415]mmm\ yy;@" sourceLinked="1"/>
        <c:majorTickMark val="out"/>
        <c:minorTickMark val="none"/>
        <c:tickLblPos val="nextTo"/>
        <c:crossAx val="1597739855"/>
        <c:crosses val="autoZero"/>
        <c:auto val="1"/>
        <c:lblOffset val="100"/>
        <c:baseTimeUnit val="months"/>
      </c:date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pl-PL"/>
    </a:p>
  </c:txPr>
  <c:externalData r:id="rId3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662979797979802"/>
          <c:y val="5.0925925925925923E-2"/>
          <c:w val="0.85815883838383822"/>
          <c:h val="0.7434604575163398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'Analiza Dawida BZ'!$G$445</c:f>
              <c:strCache>
                <c:ptCount val="1"/>
                <c:pt idx="0">
                  <c:v>przedsiębiorstwa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BZ'!$H$444:$L$444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BZ'!$H$445:$L$445</c:f>
              <c:numCache>
                <c:formatCode>_-* #\ ##0.0\ _z_ł_-;\-* #\ ##0.0\ _z_ł_-;_-* "-"??\ _z_ł_-;_-@_-</c:formatCode>
                <c:ptCount val="5"/>
                <c:pt idx="0">
                  <c:v>4.0098620622499999</c:v>
                </c:pt>
                <c:pt idx="1">
                  <c:v>3.9580265534199999</c:v>
                </c:pt>
                <c:pt idx="2">
                  <c:v>3.9281682410200003</c:v>
                </c:pt>
                <c:pt idx="3">
                  <c:v>3.9691856899299998</c:v>
                </c:pt>
                <c:pt idx="4">
                  <c:v>4.1137626125899995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4C-4F09-A954-E35EBEB111C8}"/>
            </c:ext>
          </c:extLst>
        </c:ser>
        <c:ser>
          <c:idx val="1"/>
          <c:order val="1"/>
          <c:tx>
            <c:strRef>
              <c:f>'Analiza Dawida BZ'!$G$446</c:f>
              <c:strCache>
                <c:ptCount val="1"/>
                <c:pt idx="0">
                  <c:v>przedsiębiorcy ind.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BZ'!$H$444:$L$444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BZ'!$H$446:$L$446</c:f>
              <c:numCache>
                <c:formatCode>_-* #\ ##0.0\ _z_ł_-;\-* #\ ##0.0\ _z_ł_-;_-* "-"??\ _z_ł_-;_-@_-</c:formatCode>
                <c:ptCount val="5"/>
                <c:pt idx="0">
                  <c:v>0.34224020963999996</c:v>
                </c:pt>
                <c:pt idx="1">
                  <c:v>0.32199655324999998</c:v>
                </c:pt>
                <c:pt idx="2">
                  <c:v>0.31680287162999998</c:v>
                </c:pt>
                <c:pt idx="3">
                  <c:v>0.31589103635000004</c:v>
                </c:pt>
                <c:pt idx="4">
                  <c:v>0.29305246973999999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E4C-4F09-A954-E35EBEB111C8}"/>
            </c:ext>
          </c:extLst>
        </c:ser>
        <c:ser>
          <c:idx val="2"/>
          <c:order val="2"/>
          <c:tx>
            <c:strRef>
              <c:f>'Analiza Dawida BZ'!$G$447</c:f>
              <c:strCache>
                <c:ptCount val="1"/>
                <c:pt idx="0">
                  <c:v>osoby pryw.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BZ'!$H$444:$L$444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BZ'!$H$447:$L$447</c:f>
              <c:numCache>
                <c:formatCode>_-* #\ ##0.0\ _z_ł_-;\-* #\ ##0.0\ _z_ł_-;_-* "-"??\ _z_ł_-;_-@_-</c:formatCode>
                <c:ptCount val="5"/>
                <c:pt idx="0">
                  <c:v>1.9384522659000001</c:v>
                </c:pt>
                <c:pt idx="1">
                  <c:v>1.90037322481</c:v>
                </c:pt>
                <c:pt idx="2">
                  <c:v>1.8705073808699999</c:v>
                </c:pt>
                <c:pt idx="3">
                  <c:v>1.84169463942</c:v>
                </c:pt>
                <c:pt idx="4">
                  <c:v>1.87701571819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E4C-4F09-A954-E35EBEB111C8}"/>
            </c:ext>
          </c:extLst>
        </c:ser>
        <c:ser>
          <c:idx val="3"/>
          <c:order val="3"/>
          <c:tx>
            <c:strRef>
              <c:f>'Analiza Dawida BZ'!$G$448</c:f>
              <c:strCache>
                <c:ptCount val="1"/>
                <c:pt idx="0">
                  <c:v>rolnicy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BZ'!$H$444:$L$444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BZ'!$H$448:$L$448</c:f>
              <c:numCache>
                <c:formatCode>_-* #\ ##0.0\ _z_ł_-;\-* #\ ##0.0\ _z_ł_-;_-* "-"??\ _z_ł_-;_-@_-</c:formatCode>
                <c:ptCount val="5"/>
                <c:pt idx="0">
                  <c:v>0.86320836162000003</c:v>
                </c:pt>
                <c:pt idx="1">
                  <c:v>0.86227341330000007</c:v>
                </c:pt>
                <c:pt idx="2">
                  <c:v>0.84116765546999994</c:v>
                </c:pt>
                <c:pt idx="3">
                  <c:v>0.82335916563999989</c:v>
                </c:pt>
                <c:pt idx="4">
                  <c:v>0.77859340766000007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E4C-4F09-A954-E35EBEB111C8}"/>
            </c:ext>
          </c:extLst>
        </c:ser>
        <c:ser>
          <c:idx val="4"/>
          <c:order val="4"/>
          <c:tx>
            <c:strRef>
              <c:f>'Analiza Dawida BZ'!$G$449</c:f>
              <c:strCache>
                <c:ptCount val="1"/>
                <c:pt idx="0">
                  <c:v>inst. niekom.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accent5"/>
              </a:solidFill>
              <a:ln>
                <a:solidFill>
                  <a:schemeClr val="accent5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BZ'!$H$444:$L$444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BZ'!$H$449:$L$449</c:f>
              <c:numCache>
                <c:formatCode>_-* #\ ##0.0\ _z_ł_-;\-* #\ ##0.0\ _z_ł_-;_-* "-"??\ _z_ł_-;_-@_-</c:formatCode>
                <c:ptCount val="5"/>
                <c:pt idx="0">
                  <c:v>1.628077163E-2</c:v>
                </c:pt>
                <c:pt idx="1">
                  <c:v>1.607526863E-2</c:v>
                </c:pt>
                <c:pt idx="2">
                  <c:v>1.518631692E-2</c:v>
                </c:pt>
                <c:pt idx="3">
                  <c:v>1.5725580789999999E-2</c:v>
                </c:pt>
                <c:pt idx="4">
                  <c:v>1.5604422639999999E-2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E4C-4F09-A954-E35EBEB111C8}"/>
            </c:ext>
          </c:extLst>
        </c:ser>
        <c:ser>
          <c:idx val="5"/>
          <c:order val="5"/>
          <c:tx>
            <c:strRef>
              <c:f>'Analiza Dawida BZ'!$G$450</c:f>
              <c:strCache>
                <c:ptCount val="1"/>
                <c:pt idx="0">
                  <c:v>rząd i samorządy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BZ'!$H$444:$L$444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BZ'!$H$450:$L$450</c:f>
              <c:numCache>
                <c:formatCode>_-* #\ ##0.0\ _z_ł_-;\-* #\ ##0.0\ _z_ł_-;_-* "-"??\ _z_ł_-;_-@_-</c:formatCode>
                <c:ptCount val="5"/>
                <c:pt idx="0">
                  <c:v>3.523732058239998</c:v>
                </c:pt>
                <c:pt idx="1">
                  <c:v>3.4798275780499992</c:v>
                </c:pt>
                <c:pt idx="2">
                  <c:v>3.5268018990499992</c:v>
                </c:pt>
                <c:pt idx="3">
                  <c:v>3.3983472735200042</c:v>
                </c:pt>
                <c:pt idx="4">
                  <c:v>3.2120698526800004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E4C-4F09-A954-E35EBEB111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overlap val="100"/>
        <c:axId val="1679553215"/>
        <c:axId val="1679567775"/>
      </c:barChart>
      <c:catAx>
        <c:axId val="1679553215"/>
        <c:scaling>
          <c:orientation val="minMax"/>
        </c:scaling>
        <c:delete val="0"/>
        <c:axPos val="b"/>
        <c:numFmt formatCode="yy/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679567775"/>
        <c:crosses val="autoZero"/>
        <c:auto val="0"/>
        <c:lblAlgn val="ctr"/>
        <c:lblOffset val="100"/>
        <c:noMultiLvlLbl val="0"/>
      </c:catAx>
      <c:valAx>
        <c:axId val="1679567775"/>
        <c:scaling>
          <c:orientation val="minMax"/>
          <c:max val="1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67955321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9294852941176472"/>
          <c:w val="1"/>
          <c:h val="0.1041756535947712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776616161616163"/>
          <c:y val="5.0925925925925923E-2"/>
          <c:w val="0.88862601010101006"/>
          <c:h val="0.7476107843137255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'Analiza Dawida BZ'!$G$454</c:f>
              <c:strCache>
                <c:ptCount val="1"/>
                <c:pt idx="0">
                  <c:v>przedsiębiorstwa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BZ'!$H$453:$L$453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BZ'!$H$454:$L$454</c:f>
              <c:numCache>
                <c:formatCode>0.0</c:formatCode>
                <c:ptCount val="5"/>
                <c:pt idx="0">
                  <c:v>37.497158756292528</c:v>
                </c:pt>
                <c:pt idx="1">
                  <c:v>37.55752042385145</c:v>
                </c:pt>
                <c:pt idx="2">
                  <c:v>37.415992446889703</c:v>
                </c:pt>
                <c:pt idx="3">
                  <c:v>38.297064832070227</c:v>
                </c:pt>
                <c:pt idx="4">
                  <c:v>39.97787406200581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07-48C3-BBD0-C11FC0238622}"/>
            </c:ext>
          </c:extLst>
        </c:ser>
        <c:ser>
          <c:idx val="1"/>
          <c:order val="1"/>
          <c:tx>
            <c:strRef>
              <c:f>'Analiza Dawida BZ'!$G$455</c:f>
              <c:strCache>
                <c:ptCount val="1"/>
                <c:pt idx="0">
                  <c:v>przedsiębiorcy ind.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BZ'!$H$453:$L$453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BZ'!$H$455:$L$455</c:f>
              <c:numCache>
                <c:formatCode>0.0</c:formatCode>
                <c:ptCount val="5"/>
                <c:pt idx="0">
                  <c:v>3.2003683105391132</c:v>
                </c:pt>
                <c:pt idx="1">
                  <c:v>3.0554095486416442</c:v>
                </c:pt>
                <c:pt idx="2">
                  <c:v>3.0175626716495048</c:v>
                </c:pt>
                <c:pt idx="3">
                  <c:v>3.0479046444358109</c:v>
                </c:pt>
                <c:pt idx="4">
                  <c:v>2.8479073374264074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307-48C3-BBD0-C11FC0238622}"/>
            </c:ext>
          </c:extLst>
        </c:ser>
        <c:ser>
          <c:idx val="2"/>
          <c:order val="2"/>
          <c:tx>
            <c:strRef>
              <c:f>'Analiza Dawida BZ'!$G$456</c:f>
              <c:strCache>
                <c:ptCount val="1"/>
                <c:pt idx="0">
                  <c:v>osoby pryw.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BZ'!$H$453:$L$453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BZ'!$H$456:$L$456</c:f>
              <c:numCache>
                <c:formatCode>0.0</c:formatCode>
                <c:ptCount val="5"/>
                <c:pt idx="0">
                  <c:v>18.126920883448474</c:v>
                </c:pt>
                <c:pt idx="1">
                  <c:v>18.032548604826992</c:v>
                </c:pt>
                <c:pt idx="2">
                  <c:v>17.816673253361053</c:v>
                </c:pt>
                <c:pt idx="3">
                  <c:v>17.769765517820314</c:v>
                </c:pt>
                <c:pt idx="4">
                  <c:v>18.240988861280222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307-48C3-BBD0-C11FC0238622}"/>
            </c:ext>
          </c:extLst>
        </c:ser>
        <c:ser>
          <c:idx val="3"/>
          <c:order val="3"/>
          <c:tx>
            <c:strRef>
              <c:f>'Analiza Dawida BZ'!$G$457</c:f>
              <c:strCache>
                <c:ptCount val="1"/>
                <c:pt idx="0">
                  <c:v>rolnicy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BZ'!$H$453:$L$453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BZ'!$H$457:$L$457</c:f>
              <c:numCache>
                <c:formatCode>0.0</c:formatCode>
                <c:ptCount val="5"/>
                <c:pt idx="0">
                  <c:v>8.0720634458089489</c:v>
                </c:pt>
                <c:pt idx="1">
                  <c:v>8.182070254929485</c:v>
                </c:pt>
                <c:pt idx="2">
                  <c:v>8.0121625939985268</c:v>
                </c:pt>
                <c:pt idx="3">
                  <c:v>7.9442590520753464</c:v>
                </c:pt>
                <c:pt idx="4">
                  <c:v>7.5664330026428956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307-48C3-BBD0-C11FC0238622}"/>
            </c:ext>
          </c:extLst>
        </c:ser>
        <c:ser>
          <c:idx val="4"/>
          <c:order val="4"/>
          <c:tx>
            <c:strRef>
              <c:f>'Analiza Dawida BZ'!$G$458</c:f>
              <c:strCache>
                <c:ptCount val="1"/>
                <c:pt idx="0">
                  <c:v>inst. niekom.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accent5"/>
              </a:solidFill>
              <a:ln>
                <a:solidFill>
                  <a:schemeClr val="accent5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BZ'!$H$453:$L$453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BZ'!$H$458:$L$458</c:f>
              <c:numCache>
                <c:formatCode>0.0</c:formatCode>
                <c:ptCount val="5"/>
                <c:pt idx="0">
                  <c:v>0.15224530644889603</c:v>
                </c:pt>
                <c:pt idx="1">
                  <c:v>0.15253743797358948</c:v>
                </c:pt>
                <c:pt idx="2">
                  <c:v>0.14465040301513404</c:v>
                </c:pt>
                <c:pt idx="3">
                  <c:v>0.15172975871713607</c:v>
                </c:pt>
                <c:pt idx="4">
                  <c:v>0.15164502715908335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307-48C3-BBD0-C11FC0238622}"/>
            </c:ext>
          </c:extLst>
        </c:ser>
        <c:ser>
          <c:idx val="5"/>
          <c:order val="5"/>
          <c:tx>
            <c:strRef>
              <c:f>'Analiza Dawida BZ'!$G$459</c:f>
              <c:strCache>
                <c:ptCount val="1"/>
                <c:pt idx="0">
                  <c:v>rząd i samorządy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BZ'!$H$453:$L$453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BZ'!$H$459:$L$459</c:f>
              <c:numCache>
                <c:formatCode>0.0</c:formatCode>
                <c:ptCount val="5"/>
                <c:pt idx="0">
                  <c:v>32.951243297462049</c:v>
                </c:pt>
                <c:pt idx="1">
                  <c:v>33.019913729776839</c:v>
                </c:pt>
                <c:pt idx="2">
                  <c:v>33.592958631086077</c:v>
                </c:pt>
                <c:pt idx="3">
                  <c:v>32.789276194881161</c:v>
                </c:pt>
                <c:pt idx="4">
                  <c:v>31.215151709485582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307-48C3-BBD0-C11FC02386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overlap val="100"/>
        <c:axId val="1679553215"/>
        <c:axId val="1679567775"/>
      </c:barChart>
      <c:catAx>
        <c:axId val="1679553215"/>
        <c:scaling>
          <c:orientation val="minMax"/>
        </c:scaling>
        <c:delete val="0"/>
        <c:axPos val="b"/>
        <c:numFmt formatCode="yy/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679567775"/>
        <c:crosses val="autoZero"/>
        <c:auto val="0"/>
        <c:lblAlgn val="ctr"/>
        <c:lblOffset val="100"/>
        <c:noMultiLvlLbl val="0"/>
      </c:catAx>
      <c:valAx>
        <c:axId val="1679567775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67955321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8672303921568607"/>
          <c:w val="0.99580757575757584"/>
          <c:h val="0.113276960784313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150481189851271E-2"/>
          <c:y val="5.0925925925925923E-2"/>
          <c:w val="0.87129396325459318"/>
          <c:h val="0.74445027704870226"/>
        </c:manualLayout>
      </c:layout>
      <c:lineChart>
        <c:grouping val="standard"/>
        <c:varyColors val="0"/>
        <c:ser>
          <c:idx val="0"/>
          <c:order val="0"/>
          <c:tx>
            <c:strRef>
              <c:f>'Analiza Dawida BZ'!$G$419</c:f>
              <c:strCache>
                <c:ptCount val="1"/>
                <c:pt idx="0">
                  <c:v>przedsiębiorstwa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76200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7C0-44BD-B0C3-36590CD1D818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7C0-44BD-B0C3-36590CD1D818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7C0-44BD-B0C3-36590CD1D818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7C0-44BD-B0C3-36590CD1D818}"/>
                </c:ext>
              </c:extLst>
            </c:dLbl>
            <c:dLbl>
              <c:idx val="4"/>
              <c:layout>
                <c:manualLayout>
                  <c:x val="-1.301691919191931E-2"/>
                  <c:y val="-2.4580555555555633E-2"/>
                </c:manualLayout>
              </c:layout>
              <c:spPr>
                <a:solidFill>
                  <a:schemeClr val="accent1"/>
                </a:solidFill>
                <a:ln>
                  <a:solidFill>
                    <a:schemeClr val="accent1"/>
                  </a:solidFill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800" b="1" i="0" u="none" strike="noStrik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7C0-44BD-B0C3-36590CD1D818}"/>
                </c:ext>
              </c:extLst>
            </c:dLbl>
            <c:spPr>
              <a:solidFill>
                <a:srgbClr val="1A7096"/>
              </a:solidFill>
              <a:ln>
                <a:solidFill>
                  <a:srgbClr val="1A7096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BZ'!$H$418:$L$418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BZ'!$H$419:$L$419</c:f>
              <c:numCache>
                <c:formatCode>_-* #\ ##0.00\ _z_ł_-;\-* #\ ##0.00\ _z_ł_-;_-* "-"??\ _z_ł_-;_-@_-</c:formatCode>
                <c:ptCount val="5"/>
                <c:pt idx="0" formatCode="General">
                  <c:v>100</c:v>
                </c:pt>
                <c:pt idx="1">
                  <c:v>98.707299452567355</c:v>
                </c:pt>
                <c:pt idx="2">
                  <c:v>97.962677519531439</c:v>
                </c:pt>
                <c:pt idx="3">
                  <c:v>98.98559173137302</c:v>
                </c:pt>
                <c:pt idx="4">
                  <c:v>102.59112529875154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77C0-44BD-B0C3-36590CD1D818}"/>
            </c:ext>
          </c:extLst>
        </c:ser>
        <c:ser>
          <c:idx val="1"/>
          <c:order val="1"/>
          <c:tx>
            <c:strRef>
              <c:f>'Analiza Dawida BZ'!$G$420</c:f>
              <c:strCache>
                <c:ptCount val="1"/>
                <c:pt idx="0">
                  <c:v>przedsiębiorcy ind.</c:v>
                </c:pt>
              </c:strCache>
            </c:strRef>
          </c:tx>
          <c:spPr>
            <a:ln w="762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76200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7C0-44BD-B0C3-36590CD1D818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7C0-44BD-B0C3-36590CD1D818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7C0-44BD-B0C3-36590CD1D818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7C0-44BD-B0C3-36590CD1D818}"/>
                </c:ext>
              </c:extLst>
            </c:dLbl>
            <c:dLbl>
              <c:idx val="4"/>
              <c:layout>
                <c:manualLayout>
                  <c:x val="-1.301691919191931E-2"/>
                  <c:y val="8.1426470588234542E-3"/>
                </c:manualLayout>
              </c:layout>
              <c:spPr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800" b="1" i="0" u="none" strike="noStrik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77C0-44BD-B0C3-36590CD1D818}"/>
                </c:ext>
              </c:extLst>
            </c:dLbl>
            <c:spPr>
              <a:solidFill>
                <a:srgbClr val="71588F"/>
              </a:solidFill>
              <a:ln>
                <a:solidFill>
                  <a:srgbClr val="71588F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BZ'!$H$418:$L$418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BZ'!$H$420:$L$420</c:f>
              <c:numCache>
                <c:formatCode>_-* #\ ##0.00\ _z_ł_-;\-* #\ ##0.00\ _z_ł_-;_-* "-"??\ _z_ł_-;_-@_-</c:formatCode>
                <c:ptCount val="5"/>
                <c:pt idx="0" formatCode="General">
                  <c:v>100</c:v>
                </c:pt>
                <c:pt idx="1">
                  <c:v>94.084956758501832</c:v>
                </c:pt>
                <c:pt idx="2">
                  <c:v>92.567402282520419</c:v>
                </c:pt>
                <c:pt idx="3">
                  <c:v>92.300970912296805</c:v>
                </c:pt>
                <c:pt idx="4">
                  <c:v>85.627714536599825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77C0-44BD-B0C3-36590CD1D818}"/>
            </c:ext>
          </c:extLst>
        </c:ser>
        <c:ser>
          <c:idx val="2"/>
          <c:order val="2"/>
          <c:tx>
            <c:strRef>
              <c:f>'Analiza Dawida BZ'!$G$421</c:f>
              <c:strCache>
                <c:ptCount val="1"/>
                <c:pt idx="0">
                  <c:v>osoby pryw.</c:v>
                </c:pt>
              </c:strCache>
            </c:strRef>
          </c:tx>
          <c:spPr>
            <a:ln w="762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76200">
                <a:solidFill>
                  <a:schemeClr val="accent3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77C0-44BD-B0C3-36590CD1D818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77C0-44BD-B0C3-36590CD1D818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77C0-44BD-B0C3-36590CD1D818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77C0-44BD-B0C3-36590CD1D818}"/>
                </c:ext>
              </c:extLst>
            </c:dLbl>
            <c:dLbl>
              <c:idx val="4"/>
              <c:layout>
                <c:manualLayout>
                  <c:x val="-1.2828282828282828E-2"/>
                  <c:y val="-5.6034803921568628E-2"/>
                </c:manualLayout>
              </c:layout>
              <c:spPr>
                <a:solidFill>
                  <a:schemeClr val="accent3"/>
                </a:solidFill>
                <a:ln>
                  <a:solidFill>
                    <a:schemeClr val="accent3"/>
                  </a:solidFill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800" b="1" i="0" u="none" strike="noStrik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77C0-44BD-B0C3-36590CD1D818}"/>
                </c:ext>
              </c:extLst>
            </c:dLbl>
            <c:spPr>
              <a:solidFill>
                <a:srgbClr val="FFC000"/>
              </a:solidFill>
              <a:ln>
                <a:solidFill>
                  <a:srgbClr val="FFC000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BZ'!$H$418:$L$418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BZ'!$H$421:$L$421</c:f>
              <c:numCache>
                <c:formatCode>_-* #\ ##0.00\ _z_ł_-;\-* #\ ##0.00\ _z_ł_-;_-* "-"??\ _z_ł_-;_-@_-</c:formatCode>
                <c:ptCount val="5"/>
                <c:pt idx="0" formatCode="General">
                  <c:v>100</c:v>
                </c:pt>
                <c:pt idx="1">
                  <c:v>98.035595626476749</c:v>
                </c:pt>
                <c:pt idx="2">
                  <c:v>96.494889958074154</c:v>
                </c:pt>
                <c:pt idx="3">
                  <c:v>95.008511265296676</c:v>
                </c:pt>
                <c:pt idx="4">
                  <c:v>96.830639124277027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77C0-44BD-B0C3-36590CD1D818}"/>
            </c:ext>
          </c:extLst>
        </c:ser>
        <c:ser>
          <c:idx val="3"/>
          <c:order val="3"/>
          <c:tx>
            <c:strRef>
              <c:f>'Analiza Dawida BZ'!$G$422</c:f>
              <c:strCache>
                <c:ptCount val="1"/>
                <c:pt idx="0">
                  <c:v>rolnicy</c:v>
                </c:pt>
              </c:strCache>
            </c:strRef>
          </c:tx>
          <c:spPr>
            <a:ln w="762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76200">
                <a:solidFill>
                  <a:schemeClr val="accent4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77C0-44BD-B0C3-36590CD1D818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77C0-44BD-B0C3-36590CD1D818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77C0-44BD-B0C3-36590CD1D818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77C0-44BD-B0C3-36590CD1D818}"/>
                </c:ext>
              </c:extLst>
            </c:dLbl>
            <c:dLbl>
              <c:idx val="4"/>
              <c:layout>
                <c:manualLayout>
                  <c:x val="-8.0176767676766493E-3"/>
                  <c:y val="-6.067483660130718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77C0-44BD-B0C3-36590CD1D818}"/>
                </c:ext>
              </c:extLst>
            </c:dLbl>
            <c:spPr>
              <a:solidFill>
                <a:schemeClr val="accent4"/>
              </a:solidFill>
              <a:ln>
                <a:solidFill>
                  <a:schemeClr val="accent4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BZ'!$H$418:$L$418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BZ'!$H$422:$L$422</c:f>
              <c:numCache>
                <c:formatCode>_-* #\ ##0.00\ _z_ł_-;\-* #\ ##0.00\ _z_ł_-;_-* "-"??\ _z_ł_-;_-@_-</c:formatCode>
                <c:ptCount val="5"/>
                <c:pt idx="0" formatCode="General">
                  <c:v>100</c:v>
                </c:pt>
                <c:pt idx="1">
                  <c:v>99.891689149274995</c:v>
                </c:pt>
                <c:pt idx="2">
                  <c:v>97.446652844206014</c:v>
                </c:pt>
                <c:pt idx="3">
                  <c:v>95.383594766712605</c:v>
                </c:pt>
                <c:pt idx="4">
                  <c:v>90.197621139674624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7-77C0-44BD-B0C3-36590CD1D818}"/>
            </c:ext>
          </c:extLst>
        </c:ser>
        <c:ser>
          <c:idx val="5"/>
          <c:order val="4"/>
          <c:tx>
            <c:strRef>
              <c:f>'Analiza Dawida BZ'!$G$423</c:f>
              <c:strCache>
                <c:ptCount val="1"/>
                <c:pt idx="0">
                  <c:v>rząd i samorządy</c:v>
                </c:pt>
              </c:strCache>
            </c:strRef>
          </c:tx>
          <c:spPr>
            <a:ln w="7620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76200">
                <a:solidFill>
                  <a:schemeClr val="accent6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77C0-44BD-B0C3-36590CD1D818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77C0-44BD-B0C3-36590CD1D818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77C0-44BD-B0C3-36590CD1D818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77C0-44BD-B0C3-36590CD1D818}"/>
                </c:ext>
              </c:extLst>
            </c:dLbl>
            <c:spPr>
              <a:solidFill>
                <a:schemeClr val="accent6"/>
              </a:solidFill>
              <a:ln>
                <a:solidFill>
                  <a:schemeClr val="accent6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BZ'!$H$418:$L$418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BZ'!$H$423:$L$423</c:f>
              <c:numCache>
                <c:formatCode>_-* #\ ##0.00\ _z_ł_-;\-* #\ ##0.00\ _z_ł_-;_-* "-"??\ _z_ł_-;_-@_-</c:formatCode>
                <c:ptCount val="5"/>
                <c:pt idx="0" formatCode="General">
                  <c:v>100</c:v>
                </c:pt>
                <c:pt idx="1">
                  <c:v>103.15277438921288</c:v>
                </c:pt>
                <c:pt idx="2">
                  <c:v>109.52950923762931</c:v>
                </c:pt>
                <c:pt idx="3">
                  <c:v>117.68027529466995</c:v>
                </c:pt>
                <c:pt idx="4">
                  <c:v>112.10820517278033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C-77C0-44BD-B0C3-36590CD1D818}"/>
            </c:ext>
          </c:extLst>
        </c:ser>
        <c:ser>
          <c:idx val="6"/>
          <c:order val="5"/>
          <c:tx>
            <c:strRef>
              <c:f>'Analiza Dawida BZ'!$G$424</c:f>
              <c:strCache>
                <c:ptCount val="1"/>
                <c:pt idx="0">
                  <c:v>ogółem</c:v>
                </c:pt>
              </c:strCache>
            </c:strRef>
          </c:tx>
          <c:spPr>
            <a:ln w="7620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76200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77C0-44BD-B0C3-36590CD1D818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77C0-44BD-B0C3-36590CD1D818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77C0-44BD-B0C3-36590CD1D818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77C0-44BD-B0C3-36590CD1D818}"/>
                </c:ext>
              </c:extLst>
            </c:dLbl>
            <c:dLbl>
              <c:idx val="4"/>
              <c:layout>
                <c:manualLayout>
                  <c:x val="-1.3488510101010102E-2"/>
                  <c:y val="7.984803921568551E-3"/>
                </c:manualLayout>
              </c:layout>
              <c:spPr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800" b="1" i="0" u="none" strike="noStrik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77C0-44BD-B0C3-36590CD1D818}"/>
                </c:ext>
              </c:extLst>
            </c:dLbl>
            <c:spPr>
              <a:solidFill>
                <a:srgbClr val="AA4643"/>
              </a:solidFill>
              <a:ln>
                <a:solidFill>
                  <a:srgbClr val="AA4643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BZ'!$H$418:$L$418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BZ'!$H$424:$L$424</c:f>
              <c:numCache>
                <c:formatCode>_-* #\ ##0.00\ _z_ł_-;\-* #\ ##0.00\ _z_ł_-;_-* "-"??\ _z_ł_-;_-@_-</c:formatCode>
                <c:ptCount val="5"/>
                <c:pt idx="0" formatCode="General">
                  <c:v>100</c:v>
                </c:pt>
                <c:pt idx="1">
                  <c:v>98.286561581584238</c:v>
                </c:pt>
                <c:pt idx="2">
                  <c:v>98.662822933384618</c:v>
                </c:pt>
                <c:pt idx="3">
                  <c:v>97.225944001706551</c:v>
                </c:pt>
                <c:pt idx="4">
                  <c:v>96.427912954283784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2-77C0-44BD-B0C3-36590CD1D8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65159391"/>
        <c:axId val="1206891967"/>
      </c:lineChart>
      <c:catAx>
        <c:axId val="1665159391"/>
        <c:scaling>
          <c:orientation val="minMax"/>
        </c:scaling>
        <c:delete val="0"/>
        <c:axPos val="b"/>
        <c:numFmt formatCode="yy/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206891967"/>
        <c:crosses val="autoZero"/>
        <c:auto val="0"/>
        <c:lblAlgn val="ctr"/>
        <c:lblOffset val="100"/>
        <c:noMultiLvlLbl val="0"/>
      </c:catAx>
      <c:valAx>
        <c:axId val="1206891967"/>
        <c:scaling>
          <c:orientation val="minMax"/>
          <c:min val="8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6651593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1513560804899292E-3"/>
          <c:y val="0.88425707203266246"/>
          <c:w val="0.98569728783902011"/>
          <c:h val="0.1149423202614379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16951006124234"/>
          <c:y val="5.0925925925925923E-2"/>
          <c:w val="0.86127493438320213"/>
          <c:h val="0.6280685897435897"/>
        </c:manualLayout>
      </c:layout>
      <c:lineChart>
        <c:grouping val="standard"/>
        <c:varyColors val="0"/>
        <c:ser>
          <c:idx val="0"/>
          <c:order val="0"/>
          <c:tx>
            <c:strRef>
              <c:f>'Analiza Dawida BZ'!$G$513</c:f>
              <c:strCache>
                <c:ptCount val="1"/>
                <c:pt idx="0">
                  <c:v>przedsiębiorstwa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76200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804-4586-9D15-F483C2A839AF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804-4586-9D15-F483C2A839AF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804-4586-9D15-F483C2A839AF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804-4586-9D15-F483C2A839AF}"/>
                </c:ext>
              </c:extLst>
            </c:dLbl>
            <c:dLbl>
              <c:idx val="4"/>
              <c:layout>
                <c:manualLayout>
                  <c:x val="1.6035353535353535E-3"/>
                  <c:y val="-7.29487179487179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804-4586-9D15-F483C2A839AF}"/>
                </c:ext>
              </c:extLst>
            </c:dLbl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BZ'!$H$512:$L$512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BZ'!$H$513:$L$513</c:f>
              <c:numCache>
                <c:formatCode>_-* #\ ##0.0\ _z_ł_-;\-* #\ ##0.0\ _z_ł_-;_-* "-"??\ _z_ł_-;_-@_-</c:formatCode>
                <c:ptCount val="5"/>
                <c:pt idx="0">
                  <c:v>21.306157717570251</c:v>
                </c:pt>
                <c:pt idx="1">
                  <c:v>21.166128290274312</c:v>
                </c:pt>
                <c:pt idx="2">
                  <c:v>19.318412279687699</c:v>
                </c:pt>
                <c:pt idx="3">
                  <c:v>18.901708270877876</c:v>
                </c:pt>
                <c:pt idx="4">
                  <c:v>17.547033946023731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7804-4586-9D15-F483C2A839AF}"/>
            </c:ext>
          </c:extLst>
        </c:ser>
        <c:ser>
          <c:idx val="1"/>
          <c:order val="1"/>
          <c:tx>
            <c:strRef>
              <c:f>'Analiza Dawida BZ'!$G$514</c:f>
              <c:strCache>
                <c:ptCount val="1"/>
                <c:pt idx="0">
                  <c:v>przedsiębiorcy ind.</c:v>
                </c:pt>
              </c:strCache>
            </c:strRef>
          </c:tx>
          <c:spPr>
            <a:ln w="762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76200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804-4586-9D15-F483C2A839AF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804-4586-9D15-F483C2A839AF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804-4586-9D15-F483C2A839AF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804-4586-9D15-F483C2A839AF}"/>
                </c:ext>
              </c:extLst>
            </c:dLbl>
            <c:dLbl>
              <c:idx val="4"/>
              <c:layout>
                <c:manualLayout>
                  <c:x val="9.6212121212120028E-3"/>
                  <c:y val="3.04844017094016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7804-4586-9D15-F483C2A839AF}"/>
                </c:ext>
              </c:extLst>
            </c:dLbl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BZ'!$H$512:$L$512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BZ'!$H$514:$L$514</c:f>
              <c:numCache>
                <c:formatCode>_-* #\ ##0.0\ _z_ł_-;\-* #\ ##0.0\ _z_ł_-;_-* "-"??\ _z_ł_-;_-@_-</c:formatCode>
                <c:ptCount val="5"/>
                <c:pt idx="0">
                  <c:v>37.622230600968841</c:v>
                </c:pt>
                <c:pt idx="1">
                  <c:v>35.17478358597927</c:v>
                </c:pt>
                <c:pt idx="2">
                  <c:v>33.309541614018357</c:v>
                </c:pt>
                <c:pt idx="3">
                  <c:v>33.550572664104649</c:v>
                </c:pt>
                <c:pt idx="4">
                  <c:v>37.323571876750023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7804-4586-9D15-F483C2A839AF}"/>
            </c:ext>
          </c:extLst>
        </c:ser>
        <c:ser>
          <c:idx val="2"/>
          <c:order val="2"/>
          <c:tx>
            <c:strRef>
              <c:f>'Analiza Dawida BZ'!$G$515</c:f>
              <c:strCache>
                <c:ptCount val="1"/>
                <c:pt idx="0">
                  <c:v>osoby pryw.</c:v>
                </c:pt>
              </c:strCache>
            </c:strRef>
          </c:tx>
          <c:spPr>
            <a:ln w="762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76200">
                <a:solidFill>
                  <a:schemeClr val="accent3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7804-4586-9D15-F483C2A839AF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7804-4586-9D15-F483C2A839AF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7804-4586-9D15-F483C2A839AF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7804-4586-9D15-F483C2A839AF}"/>
                </c:ext>
              </c:extLst>
            </c:dLbl>
            <c:dLbl>
              <c:idx val="4"/>
              <c:layout>
                <c:manualLayout>
                  <c:x val="1.763888888888877E-2"/>
                  <c:y val="-3.1766452991452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7804-4586-9D15-F483C2A839AF}"/>
                </c:ext>
              </c:extLst>
            </c:dLbl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BZ'!$H$512:$L$512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BZ'!$H$515:$L$515</c:f>
              <c:numCache>
                <c:formatCode>_-* #\ ##0.0\ _z_ł_-;\-* #\ ##0.0\ _z_ł_-;_-* "-"??\ _z_ł_-;_-@_-</c:formatCode>
                <c:ptCount val="5"/>
                <c:pt idx="0">
                  <c:v>7.3619041634611957</c:v>
                </c:pt>
                <c:pt idx="1">
                  <c:v>7.2954741931738916</c:v>
                </c:pt>
                <c:pt idx="2">
                  <c:v>7.3144967808875414</c:v>
                </c:pt>
                <c:pt idx="3">
                  <c:v>7.3445205043653834</c:v>
                </c:pt>
                <c:pt idx="4">
                  <c:v>7.2687478601172462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7804-4586-9D15-F483C2A839AF}"/>
            </c:ext>
          </c:extLst>
        </c:ser>
        <c:ser>
          <c:idx val="3"/>
          <c:order val="3"/>
          <c:tx>
            <c:strRef>
              <c:f>'Analiza Dawida BZ'!$G$516</c:f>
              <c:strCache>
                <c:ptCount val="1"/>
                <c:pt idx="0">
                  <c:v>rolnicy</c:v>
                </c:pt>
              </c:strCache>
            </c:strRef>
          </c:tx>
          <c:spPr>
            <a:ln w="762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76200">
                <a:solidFill>
                  <a:schemeClr val="accent4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7804-4586-9D15-F483C2A839AF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7804-4586-9D15-F483C2A839AF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7804-4586-9D15-F483C2A839AF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7804-4586-9D15-F483C2A839AF}"/>
                </c:ext>
              </c:extLst>
            </c:dLbl>
            <c:dLbl>
              <c:idx val="4"/>
              <c:layout>
                <c:manualLayout>
                  <c:x val="0"/>
                  <c:y val="-2.66596153846153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7804-4586-9D15-F483C2A839AF}"/>
                </c:ext>
              </c:extLst>
            </c:dLbl>
            <c:spPr>
              <a:solidFill>
                <a:schemeClr val="accent4"/>
              </a:solidFill>
              <a:ln>
                <a:solidFill>
                  <a:schemeClr val="accent4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BZ'!$H$512:$L$512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BZ'!$H$516:$L$516</c:f>
              <c:numCache>
                <c:formatCode>_-* #\ ##0.0\ _z_ł_-;\-* #\ ##0.0\ _z_ł_-;_-* "-"??\ _z_ł_-;_-@_-</c:formatCode>
                <c:ptCount val="5"/>
                <c:pt idx="0">
                  <c:v>16.091353056325833</c:v>
                </c:pt>
                <c:pt idx="1">
                  <c:v>15.740547277291309</c:v>
                </c:pt>
                <c:pt idx="2">
                  <c:v>15.501610767135649</c:v>
                </c:pt>
                <c:pt idx="3">
                  <c:v>15.998194011432613</c:v>
                </c:pt>
                <c:pt idx="4">
                  <c:v>16.321845025882144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7-7804-4586-9D15-F483C2A839AF}"/>
            </c:ext>
          </c:extLst>
        </c:ser>
        <c:ser>
          <c:idx val="4"/>
          <c:order val="4"/>
          <c:tx>
            <c:strRef>
              <c:f>'Analiza Dawida BZ'!$G$517</c:f>
              <c:strCache>
                <c:ptCount val="1"/>
                <c:pt idx="0">
                  <c:v>inst. niekom.</c:v>
                </c:pt>
              </c:strCache>
            </c:strRef>
          </c:tx>
          <c:spPr>
            <a:ln w="7620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76200">
                <a:solidFill>
                  <a:schemeClr val="accent5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7804-4586-9D15-F483C2A839AF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7804-4586-9D15-F483C2A839AF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7804-4586-9D15-F483C2A839AF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7804-4586-9D15-F483C2A839AF}"/>
                </c:ext>
              </c:extLst>
            </c:dLbl>
            <c:dLbl>
              <c:idx val="4"/>
              <c:layout>
                <c:manualLayout>
                  <c:x val="-1.2828282828282828E-2"/>
                  <c:y val="-1.08547008547008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7804-4586-9D15-F483C2A839AF}"/>
                </c:ext>
              </c:extLst>
            </c:dLbl>
            <c:spPr>
              <a:solidFill>
                <a:schemeClr val="accent5"/>
              </a:solidFill>
              <a:ln>
                <a:solidFill>
                  <a:schemeClr val="accent5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BZ'!$H$512:$L$512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BZ'!$H$517:$L$517</c:f>
              <c:numCache>
                <c:formatCode>_-* #\ ##0.0\ _z_ł_-;\-* #\ ##0.0\ _z_ł_-;_-* "-"??\ _z_ł_-;_-@_-</c:formatCode>
                <c:ptCount val="5"/>
                <c:pt idx="0">
                  <c:v>3.605117763082339</c:v>
                </c:pt>
                <c:pt idx="1">
                  <c:v>3.6663881865095775</c:v>
                </c:pt>
                <c:pt idx="2">
                  <c:v>4.266356703953206</c:v>
                </c:pt>
                <c:pt idx="3">
                  <c:v>3.991552034753179</c:v>
                </c:pt>
                <c:pt idx="4">
                  <c:v>3.9823191433374308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D-7804-4586-9D15-F483C2A839AF}"/>
            </c:ext>
          </c:extLst>
        </c:ser>
        <c:ser>
          <c:idx val="5"/>
          <c:order val="5"/>
          <c:tx>
            <c:strRef>
              <c:f>'Analiza Dawida BZ'!$G$518</c:f>
              <c:strCache>
                <c:ptCount val="1"/>
                <c:pt idx="0">
                  <c:v>rząd i samorządy</c:v>
                </c:pt>
              </c:strCache>
            </c:strRef>
          </c:tx>
          <c:spPr>
            <a:ln w="7620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76200">
                <a:solidFill>
                  <a:schemeClr val="accent6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7804-4586-9D15-F483C2A839AF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7804-4586-9D15-F483C2A839AF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7804-4586-9D15-F483C2A839AF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7804-4586-9D15-F483C2A839AF}"/>
                </c:ext>
              </c:extLst>
            </c:dLbl>
            <c:spPr>
              <a:solidFill>
                <a:schemeClr val="accent6"/>
              </a:solidFill>
              <a:ln>
                <a:solidFill>
                  <a:schemeClr val="accent6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BZ'!$H$512:$L$512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BZ'!$H$518:$L$518</c:f>
              <c:numCache>
                <c:formatCode>_-* #\ ##0.0\ _z_ł_-;\-* #\ ##0.0\ _z_ł_-;_-* "-"??\ _z_ł_-;_-@_-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3-7804-4586-9D15-F483C2A839AF}"/>
            </c:ext>
          </c:extLst>
        </c:ser>
        <c:ser>
          <c:idx val="6"/>
          <c:order val="6"/>
          <c:tx>
            <c:strRef>
              <c:f>'Analiza Dawida BZ'!$G$519</c:f>
              <c:strCache>
                <c:ptCount val="1"/>
                <c:pt idx="0">
                  <c:v>ogółem</c:v>
                </c:pt>
              </c:strCache>
            </c:strRef>
          </c:tx>
          <c:spPr>
            <a:ln w="7620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76200">
                <a:solidFill>
                  <a:schemeClr val="bg1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7804-4586-9D15-F483C2A839AF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7804-4586-9D15-F483C2A839AF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7804-4586-9D15-F483C2A839AF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7804-4586-9D15-F483C2A839AF}"/>
                </c:ext>
              </c:extLst>
            </c:dLbl>
            <c:dLbl>
              <c:idx val="4"/>
              <c:layout>
                <c:manualLayout>
                  <c:x val="-1.6035353535354712E-3"/>
                  <c:y val="-8.68376068376068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5E7-449E-B62B-7EB96112C451}"/>
                </c:ext>
              </c:extLst>
            </c:dLbl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BZ'!$H$512:$L$512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BZ'!$H$519:$L$519</c:f>
              <c:numCache>
                <c:formatCode>_-* #\ ##0.0\ _z_ł_-;\-* #\ ##0.0\ _z_ł_-;_-* "-"??\ _z_ł_-;_-@_-</c:formatCode>
                <c:ptCount val="5"/>
                <c:pt idx="0">
                  <c:v>10.501223186360798</c:v>
                </c:pt>
                <c:pt idx="1">
                  <c:v>9.6967871824364593</c:v>
                </c:pt>
                <c:pt idx="2">
                  <c:v>8.9811699327965329</c:v>
                </c:pt>
                <c:pt idx="3">
                  <c:v>8.9040377245139073</c:v>
                </c:pt>
                <c:pt idx="4">
                  <c:v>7.9132347417147129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9-7804-4586-9D15-F483C2A839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9975679"/>
        <c:axId val="529963615"/>
      </c:lineChart>
      <c:catAx>
        <c:axId val="529975679"/>
        <c:scaling>
          <c:orientation val="minMax"/>
        </c:scaling>
        <c:delete val="0"/>
        <c:axPos val="b"/>
        <c:numFmt formatCode="yy/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529963615"/>
        <c:crosses val="autoZero"/>
        <c:auto val="0"/>
        <c:lblAlgn val="ctr"/>
        <c:lblOffset val="100"/>
        <c:noMultiLvlLbl val="0"/>
      </c:catAx>
      <c:valAx>
        <c:axId val="5299636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>
              <a:outerShdw blurRad="12700" dist="50800" dir="5400000" algn="ctr" rotWithShape="0">
                <a:schemeClr val="tx2"/>
              </a:outerShdw>
            </a:effectLst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5299756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0892414529914536"/>
          <c:w val="0.99599318181818186"/>
          <c:h val="0.179580128205128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359217171717167E-2"/>
          <c:y val="4.0854487179487177E-2"/>
          <c:w val="0.91500189393939391"/>
          <c:h val="0.64332179487179486"/>
        </c:manualLayout>
      </c:layout>
      <c:lineChart>
        <c:grouping val="standard"/>
        <c:varyColors val="0"/>
        <c:ser>
          <c:idx val="0"/>
          <c:order val="0"/>
          <c:tx>
            <c:strRef>
              <c:f>'Analiza Dawida BZ'!$G$540</c:f>
              <c:strCache>
                <c:ptCount val="1"/>
                <c:pt idx="0">
                  <c:v>BZ</c:v>
                </c:pt>
              </c:strCache>
            </c:strRef>
          </c:tx>
          <c:spPr>
            <a:ln w="76200" cap="rnd">
              <a:solidFill>
                <a:schemeClr val="bg1"/>
              </a:solidFill>
              <a:round/>
            </a:ln>
            <a:effectLst/>
          </c:spPr>
          <c:marker>
            <c:symbol val="none"/>
          </c:marker>
          <c:dLbls>
            <c:dLbl>
              <c:idx val="3"/>
              <c:layout>
                <c:manualLayout>
                  <c:x val="-4.9733712121212123E-2"/>
                  <c:y val="-1.723183760683763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938-4AFC-AAEE-35B38D0D5C0B}"/>
                </c:ext>
              </c:extLst>
            </c:dLbl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BZ'!$H$539:$L$539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BZ'!$H$540:$L$540</c:f>
              <c:numCache>
                <c:formatCode>_-* #\ ##0.0\ _z_ł_-;\-* #\ ##0.0\ _z_ł_-;_-* "-"??\ _z_ł_-;_-@_-</c:formatCode>
                <c:ptCount val="5"/>
                <c:pt idx="0">
                  <c:v>59.347178295016292</c:v>
                </c:pt>
                <c:pt idx="1">
                  <c:v>61.899166061686017</c:v>
                </c:pt>
                <c:pt idx="2">
                  <c:v>61.081960110648495</c:v>
                </c:pt>
                <c:pt idx="3">
                  <c:v>62.077009003017693</c:v>
                </c:pt>
                <c:pt idx="4">
                  <c:v>63.6721080821725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4D8-46FB-9AF2-C427F82D1A57}"/>
            </c:ext>
          </c:extLst>
        </c:ser>
        <c:ser>
          <c:idx val="1"/>
          <c:order val="1"/>
          <c:tx>
            <c:strRef>
              <c:f>'Analiza Dawida BZ'!$G$541</c:f>
              <c:strCache>
                <c:ptCount val="1"/>
                <c:pt idx="0">
                  <c:v>BPS SA</c:v>
                </c:pt>
              </c:strCache>
            </c:strRef>
          </c:tx>
          <c:spPr>
            <a:ln w="762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BZ'!$H$539:$L$539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BZ'!$H$541:$L$541</c:f>
              <c:numCache>
                <c:formatCode>_-* #\ ##0.0\ _z_ł_-;\-* #\ ##0.0\ _z_ł_-;_-* "-"??\ _z_ł_-;_-@_-</c:formatCode>
                <c:ptCount val="5"/>
                <c:pt idx="0">
                  <c:v>59.071401612855901</c:v>
                </c:pt>
                <c:pt idx="1">
                  <c:v>59.095903494065091</c:v>
                </c:pt>
                <c:pt idx="2">
                  <c:v>60.560512815361001</c:v>
                </c:pt>
                <c:pt idx="3">
                  <c:v>61.890547118653096</c:v>
                </c:pt>
                <c:pt idx="4">
                  <c:v>63.046493411314742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4D8-46FB-9AF2-C427F82D1A57}"/>
            </c:ext>
          </c:extLst>
        </c:ser>
        <c:ser>
          <c:idx val="2"/>
          <c:order val="2"/>
          <c:tx>
            <c:strRef>
              <c:f>'Analiza Dawida BZ'!$G$542</c:f>
              <c:strCache>
                <c:ptCount val="1"/>
                <c:pt idx="0">
                  <c:v>SGB SA</c:v>
                </c:pt>
              </c:strCache>
            </c:strRef>
          </c:tx>
          <c:spPr>
            <a:ln w="762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4.9733712121212123E-2"/>
                  <c:y val="-8.77873931623931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938-4AFC-AAEE-35B38D0D5C0B}"/>
                </c:ext>
              </c:extLst>
            </c:dLbl>
            <c:dLbl>
              <c:idx val="2"/>
              <c:layout>
                <c:manualLayout>
                  <c:x val="-4.9733712121212179E-2"/>
                  <c:y val="-6.879166666666669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938-4AFC-AAEE-35B38D0D5C0B}"/>
                </c:ext>
              </c:extLst>
            </c:dLbl>
            <c:dLbl>
              <c:idx val="3"/>
              <c:layout>
                <c:manualLayout>
                  <c:x val="-5.294078282828283E-2"/>
                  <c:y val="-8.70852564102564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843-4C86-99F2-E89BCC7B687C}"/>
                </c:ext>
              </c:extLst>
            </c:dLbl>
            <c:dLbl>
              <c:idx val="4"/>
              <c:layout>
                <c:manualLayout>
                  <c:x val="-4.8130176767676766E-2"/>
                  <c:y val="-8.979893162393162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BE6-4A4B-8DF8-7C77927D8E83}"/>
                </c:ext>
              </c:extLst>
            </c:dLbl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BZ'!$H$539:$L$539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BZ'!$H$542:$L$542</c:f>
              <c:numCache>
                <c:formatCode>_-* #\ ##0.0\ _z_ł_-;\-* #\ ##0.0\ _z_ł_-;_-* "-"??\ _z_ł_-;_-@_-</c:formatCode>
                <c:ptCount val="5"/>
                <c:pt idx="0">
                  <c:v>59.78898295759015</c:v>
                </c:pt>
                <c:pt idx="1">
                  <c:v>66.091447620841038</c:v>
                </c:pt>
                <c:pt idx="2">
                  <c:v>61.971944498183781</c:v>
                </c:pt>
                <c:pt idx="3">
                  <c:v>62.370980472775898</c:v>
                </c:pt>
                <c:pt idx="4">
                  <c:v>64.725891641991979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4D8-46FB-9AF2-C427F82D1A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37313536"/>
        <c:axId val="1137313952"/>
      </c:lineChart>
      <c:catAx>
        <c:axId val="1137313536"/>
        <c:scaling>
          <c:orientation val="minMax"/>
        </c:scaling>
        <c:delete val="0"/>
        <c:axPos val="b"/>
        <c:numFmt formatCode="yy/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137313952"/>
        <c:crosses val="autoZero"/>
        <c:auto val="0"/>
        <c:lblAlgn val="ctr"/>
        <c:lblOffset val="100"/>
        <c:noMultiLvlLbl val="0"/>
      </c:catAx>
      <c:valAx>
        <c:axId val="1137313952"/>
        <c:scaling>
          <c:orientation val="minMax"/>
          <c:min val="50"/>
        </c:scaling>
        <c:delete val="0"/>
        <c:axPos val="l"/>
        <c:majorGridlines>
          <c:spPr>
            <a:ln w="9525" cap="flat" cmpd="sng" algn="ctr">
              <a:solidFill>
                <a:schemeClr val="tx2"/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137313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7676843434343434"/>
          <c:y val="0.8428540598290597"/>
          <c:w val="0.44646313131313131"/>
          <c:h val="7.030833333333333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888888888888889E-2"/>
          <c:y val="0.10648148148148148"/>
          <c:w val="0.93888888888888888"/>
          <c:h val="0.79629629629629628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89A54E"/>
              </a:solidFill>
              <a:ln>
                <a:solidFill>
                  <a:srgbClr val="89A54E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C85-4817-82CF-D28159316C82}"/>
              </c:ext>
            </c:extLst>
          </c:dPt>
          <c:dPt>
            <c:idx val="1"/>
            <c:invertIfNegative val="0"/>
            <c:bubble3D val="0"/>
            <c:spPr>
              <a:solidFill>
                <a:srgbClr val="89A54E"/>
              </a:solidFill>
              <a:ln>
                <a:solidFill>
                  <a:srgbClr val="89A54E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C85-4817-82CF-D28159316C82}"/>
              </c:ext>
            </c:extLst>
          </c:dPt>
          <c:dPt>
            <c:idx val="2"/>
            <c:invertIfNegative val="0"/>
            <c:bubble3D val="0"/>
            <c:spPr>
              <a:solidFill>
                <a:srgbClr val="89A54E"/>
              </a:solidFill>
              <a:ln>
                <a:solidFill>
                  <a:srgbClr val="89A54E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C85-4817-82CF-D28159316C82}"/>
              </c:ext>
            </c:extLst>
          </c:dPt>
          <c:dPt>
            <c:idx val="3"/>
            <c:invertIfNegative val="0"/>
            <c:bubble3D val="0"/>
            <c:spPr>
              <a:solidFill>
                <a:srgbClr val="89A54E"/>
              </a:solidFill>
              <a:ln>
                <a:solidFill>
                  <a:srgbClr val="89A54E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C85-4817-82CF-D28159316C82}"/>
              </c:ext>
            </c:extLst>
          </c:dPt>
          <c:dPt>
            <c:idx val="4"/>
            <c:invertIfNegative val="0"/>
            <c:bubble3D val="0"/>
            <c:spPr>
              <a:solidFill>
                <a:srgbClr val="89A54E"/>
              </a:solidFill>
              <a:ln>
                <a:solidFill>
                  <a:srgbClr val="89A54E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C85-4817-82CF-D28159316C82}"/>
              </c:ext>
            </c:extLst>
          </c:dPt>
          <c:dPt>
            <c:idx val="5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C85-4817-82CF-D28159316C82}"/>
              </c:ext>
            </c:extLst>
          </c:dPt>
          <c:dPt>
            <c:idx val="6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1C85-4817-82CF-D28159316C82}"/>
              </c:ext>
            </c:extLst>
          </c:dPt>
          <c:dPt>
            <c:idx val="7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1C85-4817-82CF-D28159316C82}"/>
              </c:ext>
            </c:extLst>
          </c:dPt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'Analiza Dawida BZ'!$G$610:$G$617</c:f>
              <c:strCache>
                <c:ptCount val="8"/>
                <c:pt idx="0">
                  <c:v>wynik odsetkowy</c:v>
                </c:pt>
                <c:pt idx="1">
                  <c:v>rezerwy celowe i odpisy</c:v>
                </c:pt>
                <c:pt idx="2">
                  <c:v>pozostałe przychody i koszty</c:v>
                </c:pt>
                <c:pt idx="3">
                  <c:v>rezerwy pozostałe</c:v>
                </c:pt>
                <c:pt idx="4">
                  <c:v>pozostały wynik pozaodsetkowy</c:v>
                </c:pt>
                <c:pt idx="5">
                  <c:v>wynik z opłat i prowizji</c:v>
                </c:pt>
                <c:pt idx="6">
                  <c:v>podatek dochodowy</c:v>
                </c:pt>
                <c:pt idx="7">
                  <c:v>koszty operacyjne</c:v>
                </c:pt>
              </c:strCache>
            </c:strRef>
          </c:cat>
          <c:val>
            <c:numRef>
              <c:f>'Analiza Dawida BZ'!$I$610:$I$617</c:f>
              <c:numCache>
                <c:formatCode>_-* #\ ##0.0\ _z_ł_-;\-* #\ ##0.0\ _z_ł_-;_-* "-"??\ _z_ł_-;_-@_-</c:formatCode>
                <c:ptCount val="8"/>
                <c:pt idx="0">
                  <c:v>58.963330259999992</c:v>
                </c:pt>
                <c:pt idx="1">
                  <c:v>11.272018879999999</c:v>
                </c:pt>
                <c:pt idx="2">
                  <c:v>6.4599141500001105</c:v>
                </c:pt>
                <c:pt idx="3">
                  <c:v>6.7693522200000009</c:v>
                </c:pt>
                <c:pt idx="4">
                  <c:v>19.217758519999922</c:v>
                </c:pt>
                <c:pt idx="5">
                  <c:v>-3.1603794499999953</c:v>
                </c:pt>
                <c:pt idx="6">
                  <c:v>-11.041339390000001</c:v>
                </c:pt>
                <c:pt idx="7">
                  <c:v>-41.412117720000026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1C85-4817-82CF-D28159316C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1201826128"/>
        <c:axId val="1201824464"/>
      </c:barChart>
      <c:valAx>
        <c:axId val="1201824464"/>
        <c:scaling>
          <c:orientation val="minMax"/>
        </c:scaling>
        <c:delete val="1"/>
        <c:axPos val="t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_-* #\ ##0.0\ _z_ł_-;\-* #\ ##0.0\ _z_ł_-;_-* &quot;-&quot;??\ _z_ł_-;_-@_-" sourceLinked="1"/>
        <c:majorTickMark val="none"/>
        <c:minorTickMark val="none"/>
        <c:tickLblPos val="nextTo"/>
        <c:crossAx val="1201826128"/>
        <c:crosses val="autoZero"/>
        <c:crossBetween val="between"/>
      </c:valAx>
      <c:catAx>
        <c:axId val="120182612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20182446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tx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8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  <c:userShapes r:id="rId4"/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'Analiza Dawida BZ'!$G$640</c:f>
              <c:strCache>
                <c:ptCount val="1"/>
                <c:pt idx="0">
                  <c:v>C/I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1.6035353535353535E-3"/>
                  <c:y val="0.2239871794871794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3B8-45A9-B35D-EDE34B54EC92}"/>
                </c:ext>
              </c:extLst>
            </c:dLbl>
            <c:dLbl>
              <c:idx val="2"/>
              <c:layout>
                <c:manualLayout>
                  <c:x val="3.2070707070706484E-3"/>
                  <c:y val="0.2084286324786324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3B8-45A9-B35D-EDE34B54EC92}"/>
                </c:ext>
              </c:extLst>
            </c:dLbl>
            <c:dLbl>
              <c:idx val="3"/>
              <c:layout>
                <c:manualLayout>
                  <c:x val="3.2070707070707069E-3"/>
                  <c:y val="0.2740209401709401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3B8-45A9-B35D-EDE34B54EC92}"/>
                </c:ext>
              </c:extLst>
            </c:dLbl>
            <c:dLbl>
              <c:idx val="4"/>
              <c:layout>
                <c:manualLayout>
                  <c:x val="3.2070707070707069E-3"/>
                  <c:y val="0.2948470085470085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8E2-40D9-A50B-742D89E2849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BZ'!$H$639:$L$639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BZ'!$H$640:$L$640</c:f>
              <c:numCache>
                <c:formatCode>_-* #\ ##0.0\ _z_ł_-;\-* #\ ##0.0\ _z_ł_-;_-* "-"??\ _z_ł_-;_-@_-</c:formatCode>
                <c:ptCount val="5"/>
                <c:pt idx="0">
                  <c:v>72.611768509118733</c:v>
                </c:pt>
                <c:pt idx="1">
                  <c:v>69.448737045792342</c:v>
                </c:pt>
                <c:pt idx="2">
                  <c:v>70.833447942598212</c:v>
                </c:pt>
                <c:pt idx="3">
                  <c:v>76.608498647916221</c:v>
                </c:pt>
                <c:pt idx="4">
                  <c:v>70.207488327109857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B8-4D5A-82D4-C8639A3BD5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1148890096"/>
        <c:axId val="1148913392"/>
      </c:barChart>
      <c:lineChart>
        <c:grouping val="standard"/>
        <c:varyColors val="0"/>
        <c:ser>
          <c:idx val="1"/>
          <c:order val="1"/>
          <c:tx>
            <c:strRef>
              <c:f>'Analiza Dawida BZ'!$G$641</c:f>
              <c:strCache>
                <c:ptCount val="1"/>
                <c:pt idx="0">
                  <c:v>ROA</c:v>
                </c:pt>
              </c:strCache>
            </c:strRef>
          </c:tx>
          <c:spPr>
            <a:ln w="762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4"/>
              <c:layout>
                <c:manualLayout>
                  <c:x val="-3.96594696969697E-2"/>
                  <c:y val="-6.297756410256409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8E2-40D9-A50B-742D89E28492}"/>
                </c:ext>
              </c:extLst>
            </c:dLbl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BZ'!$H$639:$L$639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BZ'!$H$641:$L$641</c:f>
              <c:numCache>
                <c:formatCode>_-* #\ ##0.0\ _z_ł_-;\-* #\ ##0.0\ _z_ł_-;_-* "-"??\ _z_ł_-;_-@_-</c:formatCode>
                <c:ptCount val="5"/>
                <c:pt idx="0">
                  <c:v>0.17992610330038822</c:v>
                </c:pt>
                <c:pt idx="1">
                  <c:v>0.22254882669561493</c:v>
                </c:pt>
                <c:pt idx="2">
                  <c:v>0.23307447205082862</c:v>
                </c:pt>
                <c:pt idx="3">
                  <c:v>0.21143887835350203</c:v>
                </c:pt>
                <c:pt idx="4">
                  <c:v>0.28541764207724635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6B8-4D5A-82D4-C8639A3BD5A2}"/>
            </c:ext>
          </c:extLst>
        </c:ser>
        <c:ser>
          <c:idx val="2"/>
          <c:order val="2"/>
          <c:tx>
            <c:strRef>
              <c:f>'Analiza Dawida BZ'!$G$642</c:f>
              <c:strCache>
                <c:ptCount val="1"/>
                <c:pt idx="0">
                  <c:v>ROE</c:v>
                </c:pt>
              </c:strCache>
            </c:strRef>
          </c:tx>
          <c:spPr>
            <a:ln w="762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1"/>
              <c:layout>
                <c:manualLayout>
                  <c:x val="-5.1486220472440947E-2"/>
                  <c:y val="-7.635425780110821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6B8-4D5A-82D4-C8639A3BD5A2}"/>
                </c:ext>
              </c:extLst>
            </c:dLbl>
            <c:dLbl>
              <c:idx val="3"/>
              <c:layout>
                <c:manualLayout>
                  <c:x val="-4.254987373737374E-2"/>
                  <c:y val="-1.955876068376078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3B8-45A9-B35D-EDE34B54EC92}"/>
                </c:ext>
              </c:extLst>
            </c:dLbl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 BZ'!$H$639:$L$639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 BZ'!$H$642:$L$642</c:f>
              <c:numCache>
                <c:formatCode>_-* #\ ##0.0\ _z_ł_-;\-* #\ ##0.0\ _z_ł_-;_-* "-"??\ _z_ł_-;_-@_-</c:formatCode>
                <c:ptCount val="5"/>
                <c:pt idx="0">
                  <c:v>3.7718561281893694</c:v>
                </c:pt>
                <c:pt idx="1">
                  <c:v>4.1404708823738057</c:v>
                </c:pt>
                <c:pt idx="2">
                  <c:v>4.7774570260890803</c:v>
                </c:pt>
                <c:pt idx="3">
                  <c:v>4.4877083046965343</c:v>
                </c:pt>
                <c:pt idx="4">
                  <c:v>6.0629521477259267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56B8-4D5A-82D4-C8639A3BD5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48897584"/>
        <c:axId val="1148900496"/>
      </c:lineChart>
      <c:catAx>
        <c:axId val="1148897584"/>
        <c:scaling>
          <c:orientation val="minMax"/>
        </c:scaling>
        <c:delete val="0"/>
        <c:axPos val="b"/>
        <c:numFmt formatCode="yy/mm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148900496"/>
        <c:crosses val="autoZero"/>
        <c:auto val="0"/>
        <c:lblAlgn val="ctr"/>
        <c:lblOffset val="100"/>
        <c:noMultiLvlLbl val="0"/>
      </c:catAx>
      <c:valAx>
        <c:axId val="1148900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148897584"/>
        <c:crosses val="autoZero"/>
        <c:crossBetween val="between"/>
      </c:valAx>
      <c:valAx>
        <c:axId val="1148913392"/>
        <c:scaling>
          <c:orientation val="minMax"/>
          <c:min val="50"/>
        </c:scaling>
        <c:delete val="0"/>
        <c:axPos val="r"/>
        <c:numFmt formatCode="#,##0.0" sourceLinked="0"/>
        <c:majorTickMark val="none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148890096"/>
        <c:crosses val="max"/>
        <c:crossBetween val="between"/>
      </c:valAx>
      <c:catAx>
        <c:axId val="1148890096"/>
        <c:scaling>
          <c:orientation val="minMax"/>
        </c:scaling>
        <c:delete val="1"/>
        <c:axPos val="b"/>
        <c:numFmt formatCode="[$-415]mmm\ yy;@" sourceLinked="1"/>
        <c:majorTickMark val="out"/>
        <c:minorTickMark val="none"/>
        <c:tickLblPos val="nextTo"/>
        <c:crossAx val="1148913392"/>
        <c:crosses val="autoZero"/>
        <c:auto val="0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'Analiza Dawida'!$G$538</c:f>
              <c:strCache>
                <c:ptCount val="1"/>
                <c:pt idx="0">
                  <c:v>BZ, tys. etatów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#,##0.0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Dawida'!$H$535:$L$535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Dawida'!$H$538:$L$538</c:f>
              <c:numCache>
                <c:formatCode>0.000</c:formatCode>
                <c:ptCount val="5"/>
                <c:pt idx="0">
                  <c:v>1.36</c:v>
                </c:pt>
                <c:pt idx="1">
                  <c:v>1.355</c:v>
                </c:pt>
                <c:pt idx="2">
                  <c:v>1.3859999999999999</c:v>
                </c:pt>
                <c:pt idx="3">
                  <c:v>1.4350000000000001</c:v>
                </c:pt>
                <c:pt idx="4">
                  <c:v>1.4650000000000001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37-44C7-9BF7-E56AF37BA0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7"/>
        <c:overlap val="-27"/>
        <c:axId val="2044879103"/>
        <c:axId val="2044878271"/>
      </c:barChart>
      <c:lineChart>
        <c:grouping val="standard"/>
        <c:varyColors val="0"/>
        <c:ser>
          <c:idx val="1"/>
          <c:order val="1"/>
          <c:tx>
            <c:strRef>
              <c:f>'Analiza Dawida'!$G$539</c:f>
              <c:strCache>
                <c:ptCount val="1"/>
                <c:pt idx="0">
                  <c:v>BZ, 2024.03=100</c:v>
                </c:pt>
              </c:strCache>
            </c:strRef>
          </c:tx>
          <c:spPr>
            <a:ln w="762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Dawida'!$H$535:$L$535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Dawida'!$H$539:$L$539</c:f>
              <c:numCache>
                <c:formatCode>0.0</c:formatCode>
                <c:ptCount val="5"/>
                <c:pt idx="0" formatCode="General">
                  <c:v>100</c:v>
                </c:pt>
                <c:pt idx="1">
                  <c:v>99.632352941176464</c:v>
                </c:pt>
                <c:pt idx="2">
                  <c:v>101.91176470588235</c:v>
                </c:pt>
                <c:pt idx="3">
                  <c:v>105.51470588235294</c:v>
                </c:pt>
                <c:pt idx="4">
                  <c:v>107.72058823529412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337-44C7-9BF7-E56AF37BA0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94180687"/>
        <c:axId val="1794174031"/>
      </c:lineChart>
      <c:catAx>
        <c:axId val="2044879103"/>
        <c:scaling>
          <c:orientation val="minMax"/>
        </c:scaling>
        <c:delete val="0"/>
        <c:axPos val="b"/>
        <c:numFmt formatCode="yy/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2044878271"/>
        <c:crosses val="autoZero"/>
        <c:auto val="0"/>
        <c:lblAlgn val="ctr"/>
        <c:lblOffset val="100"/>
        <c:noMultiLvlLbl val="0"/>
      </c:catAx>
      <c:valAx>
        <c:axId val="204487827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2044879103"/>
        <c:crosses val="autoZero"/>
        <c:crossBetween val="between"/>
        <c:majorUnit val="0.1"/>
      </c:valAx>
      <c:valAx>
        <c:axId val="1794174031"/>
        <c:scaling>
          <c:orientation val="minMax"/>
        </c:scaling>
        <c:delete val="0"/>
        <c:axPos val="r"/>
        <c:numFmt formatCode="#,##0.0" sourceLinked="0"/>
        <c:majorTickMark val="none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794180687"/>
        <c:crosses val="max"/>
        <c:crossBetween val="between"/>
      </c:valAx>
      <c:catAx>
        <c:axId val="1794180687"/>
        <c:scaling>
          <c:orientation val="minMax"/>
        </c:scaling>
        <c:delete val="1"/>
        <c:axPos val="b"/>
        <c:numFmt formatCode="[$-415]mmm\ yy;@" sourceLinked="1"/>
        <c:majorTickMark val="out"/>
        <c:minorTickMark val="none"/>
        <c:tickLblPos val="nextTo"/>
        <c:crossAx val="1794174031"/>
        <c:crosses val="autoZero"/>
        <c:auto val="0"/>
        <c:lblAlgn val="ctr"/>
        <c:lblOffset val="100"/>
        <c:noMultiLvlLbl val="1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7034823232323241"/>
          <c:y val="3.321489898989898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title>
    <c:autoTitleDeleted val="0"/>
    <c:plotArea>
      <c:layout>
        <c:manualLayout>
          <c:layoutTarget val="inner"/>
          <c:xMode val="edge"/>
          <c:yMode val="edge"/>
          <c:x val="0.28580491816205378"/>
          <c:y val="0.13018425460636515"/>
          <c:w val="0.65124801459903348"/>
          <c:h val="0.707683298381672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'Analiza Dawida'!$J$492</c:f>
              <c:strCache>
                <c:ptCount val="1"/>
                <c:pt idx="0">
                  <c:v>Fundusze własne</c:v>
                </c:pt>
              </c:strCache>
            </c:strRef>
          </c:tx>
          <c:spPr>
            <a:solidFill>
              <a:schemeClr val="accent6"/>
            </a:solidFill>
            <a:ln>
              <a:solidFill>
                <a:schemeClr val="accent6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1.2577020202020143E-2"/>
                  <c:y val="2.46161616161614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0ED-4696-A2EE-80CC35ED2C9D}"/>
                </c:ext>
              </c:extLst>
            </c:dLbl>
            <c:dLbl>
              <c:idx val="1"/>
              <c:layout>
                <c:manualLayout>
                  <c:x val="-5.9737373737373733E-3"/>
                  <c:y val="-1.99967171717172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0ED-4696-A2EE-80CC35ED2C9D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Dawida'!$G$493:$G$494</c:f>
              <c:numCache>
                <c:formatCode>yy/mm</c:formatCode>
                <c:ptCount val="2"/>
                <c:pt idx="0">
                  <c:v>45473</c:v>
                </c:pt>
                <c:pt idx="1">
                  <c:v>45838</c:v>
                </c:pt>
              </c:numCache>
            </c:numRef>
          </c:cat>
          <c:val>
            <c:numRef>
              <c:f>'Analiza Dawida'!$J$493:$J$494</c:f>
              <c:numCache>
                <c:formatCode>_-* #\ ##0\ _z_ł_-;\-* #\ ##0\ _z_ł_-;_-* "-"??\ _z_ł_-;_-@_-</c:formatCode>
                <c:ptCount val="2"/>
                <c:pt idx="0">
                  <c:v>21249070138</c:v>
                </c:pt>
                <c:pt idx="1">
                  <c:v>26085849399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0ED-4696-A2EE-80CC35ED2C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overlap val="100"/>
        <c:axId val="1868986463"/>
        <c:axId val="1868984383"/>
      </c:barChart>
      <c:catAx>
        <c:axId val="1868986463"/>
        <c:scaling>
          <c:orientation val="minMax"/>
        </c:scaling>
        <c:delete val="0"/>
        <c:axPos val="b"/>
        <c:numFmt formatCode="yy/mm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868984383"/>
        <c:crosses val="autoZero"/>
        <c:auto val="0"/>
        <c:lblAlgn val="ctr"/>
        <c:lblOffset val="100"/>
        <c:noMultiLvlLbl val="1"/>
      </c:catAx>
      <c:valAx>
        <c:axId val="1868984383"/>
        <c:scaling>
          <c:orientation val="minMax"/>
          <c:min val="10000000000"/>
        </c:scaling>
        <c:delete val="0"/>
        <c:axPos val="l"/>
        <c:majorGridlines>
          <c:spPr>
            <a:ln w="9525" cap="flat" cmpd="sng" algn="ctr">
              <a:solidFill>
                <a:schemeClr val="tx2"/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868986463"/>
        <c:crosses val="autoZero"/>
        <c:crossBetween val="between"/>
        <c:dispUnits>
          <c:builtInUnit val="billion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</c:dispUnitsLbl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 b="0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24652777777777"/>
          <c:y val="5.0925925925925923E-2"/>
          <c:w val="0.80724652777777772"/>
          <c:h val="0.7507236074657334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'Analiza Dawida'!$G$554</c:f>
              <c:strCache>
                <c:ptCount val="1"/>
                <c:pt idx="0">
                  <c:v>nal. od sekt. fin.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Dawida'!$H$553:$L$553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Dawida'!$H$554:$L$554</c:f>
              <c:numCache>
                <c:formatCode>_-* #\ ##0\ _z_ł_-;\-* #\ ##0\ _z_ł_-;_-* "-"??\ _z_ł_-;_-@_-</c:formatCode>
                <c:ptCount val="5"/>
                <c:pt idx="0">
                  <c:v>51987294509.699997</c:v>
                </c:pt>
                <c:pt idx="1">
                  <c:v>51494948182.349998</c:v>
                </c:pt>
                <c:pt idx="2">
                  <c:v>57992524469.059998</c:v>
                </c:pt>
                <c:pt idx="3">
                  <c:v>57847995345.580002</c:v>
                </c:pt>
                <c:pt idx="4">
                  <c:v>59060978351.590012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A5-46C6-87D2-7E172BA60178}"/>
            </c:ext>
          </c:extLst>
        </c:ser>
        <c:ser>
          <c:idx val="1"/>
          <c:order val="1"/>
          <c:tx>
            <c:strRef>
              <c:f>'Analiza Dawida'!$G$555</c:f>
              <c:strCache>
                <c:ptCount val="1"/>
                <c:pt idx="0">
                  <c:v>nal. od sekt. niefin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Dawida'!$H$553:$L$553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Dawida'!$H$555:$L$555</c:f>
              <c:numCache>
                <c:formatCode>_-* #\ ##0\ _z_ł_-;\-* #\ ##0\ _z_ł_-;_-* "-"??\ _z_ł_-;_-@_-</c:formatCode>
                <c:ptCount val="5"/>
                <c:pt idx="0">
                  <c:v>70600777339.929993</c:v>
                </c:pt>
                <c:pt idx="1">
                  <c:v>71600534219.639999</c:v>
                </c:pt>
                <c:pt idx="2">
                  <c:v>71514663597.570007</c:v>
                </c:pt>
                <c:pt idx="3">
                  <c:v>72414076381.730011</c:v>
                </c:pt>
                <c:pt idx="4">
                  <c:v>73954660833.950012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BA5-46C6-87D2-7E172BA60178}"/>
            </c:ext>
          </c:extLst>
        </c:ser>
        <c:ser>
          <c:idx val="2"/>
          <c:order val="2"/>
          <c:tx>
            <c:strRef>
              <c:f>'Analiza Dawida'!$G$556</c:f>
              <c:strCache>
                <c:ptCount val="1"/>
                <c:pt idx="0">
                  <c:v>nal. od IrIs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Dawida'!$H$553:$L$553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Dawida'!$H$556:$L$556</c:f>
              <c:numCache>
                <c:formatCode>_-* #\ ##0\ _z_ł_-;\-* #\ ##0\ _z_ł_-;_-* "-"??\ _z_ł_-;_-@_-</c:formatCode>
                <c:ptCount val="5"/>
                <c:pt idx="0">
                  <c:v>14213260881.429981</c:v>
                </c:pt>
                <c:pt idx="1">
                  <c:v>14364900250.369989</c:v>
                </c:pt>
                <c:pt idx="2">
                  <c:v>16366144320.820047</c:v>
                </c:pt>
                <c:pt idx="3">
                  <c:v>15810401262.990013</c:v>
                </c:pt>
                <c:pt idx="4">
                  <c:v>15534455714.670033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BA5-46C6-87D2-7E172BA60178}"/>
            </c:ext>
          </c:extLst>
        </c:ser>
        <c:ser>
          <c:idx val="3"/>
          <c:order val="3"/>
          <c:tx>
            <c:strRef>
              <c:f>'Analiza Dawida'!$G$557</c:f>
              <c:strCache>
                <c:ptCount val="1"/>
                <c:pt idx="0">
                  <c:v>instr. dłużne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Dawida'!$H$553:$L$553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Dawida'!$H$557:$L$557</c:f>
              <c:numCache>
                <c:formatCode>_-* #\ ##0\ _z_ł_-;\-* #\ ##0\ _z_ł_-;_-* "-"??\ _z_ł_-;_-@_-</c:formatCode>
                <c:ptCount val="5"/>
                <c:pt idx="0">
                  <c:v>70344297292.990005</c:v>
                </c:pt>
                <c:pt idx="1">
                  <c:v>73695250986.850021</c:v>
                </c:pt>
                <c:pt idx="2">
                  <c:v>82170901221.800034</c:v>
                </c:pt>
                <c:pt idx="3">
                  <c:v>88936213303.12001</c:v>
                </c:pt>
                <c:pt idx="4">
                  <c:v>90861237671.940048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BA5-46C6-87D2-7E172BA60178}"/>
            </c:ext>
          </c:extLst>
        </c:ser>
        <c:ser>
          <c:idx val="4"/>
          <c:order val="4"/>
          <c:tx>
            <c:strRef>
              <c:f>'Analiza Dawida'!$G$558</c:f>
              <c:strCache>
                <c:ptCount val="1"/>
                <c:pt idx="0">
                  <c:v>instr. kapitałowe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accent5"/>
              </a:solidFill>
              <a:ln>
                <a:solidFill>
                  <a:schemeClr val="accent5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Dawida'!$H$553:$L$553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Dawida'!$H$558:$L$558</c:f>
              <c:numCache>
                <c:formatCode>_-* #\ ##0\ _z_ł_-;\-* #\ ##0\ _z_ł_-;_-* "-"??\ _z_ł_-;_-@_-</c:formatCode>
                <c:ptCount val="5"/>
                <c:pt idx="0">
                  <c:v>1613488196.26</c:v>
                </c:pt>
                <c:pt idx="1">
                  <c:v>1632973403.2599995</c:v>
                </c:pt>
                <c:pt idx="2">
                  <c:v>1640668549.2499998</c:v>
                </c:pt>
                <c:pt idx="3">
                  <c:v>1613398300.5</c:v>
                </c:pt>
                <c:pt idx="4">
                  <c:v>1642544426.2399998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BA5-46C6-87D2-7E172BA60178}"/>
            </c:ext>
          </c:extLst>
        </c:ser>
        <c:ser>
          <c:idx val="5"/>
          <c:order val="5"/>
          <c:tx>
            <c:strRef>
              <c:f>'Analiza Dawida'!$G$559</c:f>
              <c:strCache>
                <c:ptCount val="1"/>
                <c:pt idx="0">
                  <c:v>poz. aktywa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3.2070707070707069E-3"/>
                  <c:y val="-5.475277777777777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0BA5-46C6-87D2-7E172BA60178}"/>
                </c:ext>
              </c:extLst>
            </c:dLbl>
            <c:dLbl>
              <c:idx val="1"/>
              <c:layout>
                <c:manualLayout>
                  <c:x val="-8.0176767676767673E-3"/>
                  <c:y val="-4.756004273504273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BA5-46C6-87D2-7E172BA60178}"/>
                </c:ext>
              </c:extLst>
            </c:dLbl>
            <c:dLbl>
              <c:idx val="2"/>
              <c:layout>
                <c:manualLayout>
                  <c:x val="-5.8795617084310512E-17"/>
                  <c:y val="-5.565555555555556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BA5-46C6-87D2-7E172BA60178}"/>
                </c:ext>
              </c:extLst>
            </c:dLbl>
            <c:dLbl>
              <c:idx val="3"/>
              <c:layout>
                <c:manualLayout>
                  <c:x val="-1.6035353535354712E-3"/>
                  <c:y val="-6.040085470085469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BA5-46C6-87D2-7E172BA60178}"/>
                </c:ext>
              </c:extLst>
            </c:dLbl>
            <c:dLbl>
              <c:idx val="4"/>
              <c:layout>
                <c:manualLayout>
                  <c:x val="3.2070707070707069E-3"/>
                  <c:y val="-5.322393162393163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BA5-46C6-87D2-7E172BA60178}"/>
                </c:ext>
              </c:extLst>
            </c:dLbl>
            <c:numFmt formatCode="#,##0.0" sourceLinked="0"/>
            <c:spPr>
              <a:solidFill>
                <a:schemeClr val="accent6"/>
              </a:solidFill>
              <a:ln>
                <a:solidFill>
                  <a:schemeClr val="accent6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Dawida'!$H$553:$L$553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Dawida'!$H$559:$L$559</c:f>
              <c:numCache>
                <c:formatCode>_-* #\ ##0\ _z_ł_-;\-* #\ ##0\ _z_ł_-;_-* "-"??\ _z_ł_-;_-@_-</c:formatCode>
                <c:ptCount val="5"/>
                <c:pt idx="0">
                  <c:v>10936681426.450012</c:v>
                </c:pt>
                <c:pt idx="1">
                  <c:v>12445440668.419769</c:v>
                </c:pt>
                <c:pt idx="2">
                  <c:v>11420989418.469879</c:v>
                </c:pt>
                <c:pt idx="3">
                  <c:v>13527741912.009857</c:v>
                </c:pt>
                <c:pt idx="4">
                  <c:v>13530181980.179749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BA5-46C6-87D2-7E172BA601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overlap val="100"/>
        <c:axId val="1679553215"/>
        <c:axId val="1679567775"/>
      </c:barChart>
      <c:catAx>
        <c:axId val="1679553215"/>
        <c:scaling>
          <c:orientation val="minMax"/>
        </c:scaling>
        <c:delete val="0"/>
        <c:axPos val="b"/>
        <c:numFmt formatCode="yy/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679567775"/>
        <c:crosses val="autoZero"/>
        <c:auto val="0"/>
        <c:lblAlgn val="ctr"/>
        <c:lblOffset val="100"/>
        <c:noMultiLvlLbl val="0"/>
      </c:catAx>
      <c:valAx>
        <c:axId val="16795677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679553215"/>
        <c:crosses val="autoZero"/>
        <c:crossBetween val="between"/>
        <c:majorUnit val="50000000000"/>
        <c:dispUnits>
          <c:builtInUnit val="billions"/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2819097222222223E-2"/>
          <c:y val="0.89156481481481498"/>
          <c:w val="0.98718090277777781"/>
          <c:h val="0.1041757801108194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24652777777777"/>
          <c:y val="5.0925925925925923E-2"/>
          <c:w val="0.80724652777777772"/>
          <c:h val="0.7507236074657334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'Analiza Dawida'!$G$562</c:f>
              <c:strCache>
                <c:ptCount val="1"/>
                <c:pt idx="0">
                  <c:v>zob. wobec sekt. fin.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Dawida'!$H$553:$L$553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Dawida'!$H$562:$L$562</c:f>
              <c:numCache>
                <c:formatCode>_-* #\ ##0\ _z_ł_-;\-* #\ ##0\ _z_ł_-;_-* "-"??\ _z_ł_-;_-@_-</c:formatCode>
                <c:ptCount val="5"/>
                <c:pt idx="0">
                  <c:v>719489399.5799948</c:v>
                </c:pt>
                <c:pt idx="1">
                  <c:v>833017789.46000195</c:v>
                </c:pt>
                <c:pt idx="2">
                  <c:v>1291830787.9499824</c:v>
                </c:pt>
                <c:pt idx="3">
                  <c:v>1337867311.7700074</c:v>
                </c:pt>
                <c:pt idx="4">
                  <c:v>1457014914.4999967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2D-4D85-9BBE-970B4FFC3ECA}"/>
            </c:ext>
          </c:extLst>
        </c:ser>
        <c:ser>
          <c:idx val="1"/>
          <c:order val="1"/>
          <c:tx>
            <c:strRef>
              <c:f>'Analiza Dawida'!$G$563</c:f>
              <c:strCache>
                <c:ptCount val="1"/>
                <c:pt idx="0">
                  <c:v>zob. wobec sekt. niefin.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Dawida'!$H$553:$L$553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Dawida'!$H$563:$L$563</c:f>
              <c:numCache>
                <c:formatCode>_-* #\ ##0\ _z_ł_-;\-* #\ ##0\ _z_ł_-;_-* "-"??\ _z_ł_-;_-@_-</c:formatCode>
                <c:ptCount val="5"/>
                <c:pt idx="0">
                  <c:v>169294577267.84003</c:v>
                </c:pt>
                <c:pt idx="1">
                  <c:v>172993727168.08002</c:v>
                </c:pt>
                <c:pt idx="2">
                  <c:v>184075502304.47009</c:v>
                </c:pt>
                <c:pt idx="3">
                  <c:v>184733659072.59003</c:v>
                </c:pt>
                <c:pt idx="4">
                  <c:v>188523810953.17999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F2D-4D85-9BBE-970B4FFC3ECA}"/>
            </c:ext>
          </c:extLst>
        </c:ser>
        <c:ser>
          <c:idx val="2"/>
          <c:order val="2"/>
          <c:tx>
            <c:strRef>
              <c:f>'Analiza Dawida'!$G$564</c:f>
              <c:strCache>
                <c:ptCount val="1"/>
                <c:pt idx="0">
                  <c:v>zob. wobec IrIs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Dawida'!$H$553:$L$553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Dawida'!$H$564:$L$564</c:f>
              <c:numCache>
                <c:formatCode>_-* #\ ##0\ _z_ł_-;\-* #\ ##0\ _z_ł_-;_-* "-"??\ _z_ł_-;_-@_-</c:formatCode>
                <c:ptCount val="5"/>
                <c:pt idx="0">
                  <c:v>22896186193.970009</c:v>
                </c:pt>
                <c:pt idx="1">
                  <c:v>23011764329.600002</c:v>
                </c:pt>
                <c:pt idx="2">
                  <c:v>26909473798.779995</c:v>
                </c:pt>
                <c:pt idx="3">
                  <c:v>33175166433.149998</c:v>
                </c:pt>
                <c:pt idx="4">
                  <c:v>32341269301.299999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F2D-4D85-9BBE-970B4FFC3ECA}"/>
            </c:ext>
          </c:extLst>
        </c:ser>
        <c:ser>
          <c:idx val="3"/>
          <c:order val="3"/>
          <c:tx>
            <c:strRef>
              <c:f>'Analiza Dawida'!$G$565</c:f>
              <c:strCache>
                <c:ptCount val="1"/>
                <c:pt idx="0">
                  <c:v>kapitały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solidFill>
                <a:schemeClr val="accent4"/>
              </a:solidFill>
              <a:ln>
                <a:solidFill>
                  <a:schemeClr val="accent4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Dawida'!$H$553:$L$553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Dawida'!$H$565:$L$565</c:f>
              <c:numCache>
                <c:formatCode>_-* #\ ##0\ _z_ł_-;\-* #\ ##0\ _z_ł_-;_-* "-"??\ _z_ł_-;_-@_-</c:formatCode>
                <c:ptCount val="5"/>
                <c:pt idx="0">
                  <c:v>23684174956.070007</c:v>
                </c:pt>
                <c:pt idx="1">
                  <c:v>24961699941.240002</c:v>
                </c:pt>
                <c:pt idx="2">
                  <c:v>25999606681.46999</c:v>
                </c:pt>
                <c:pt idx="3">
                  <c:v>27418861026.359997</c:v>
                </c:pt>
                <c:pt idx="4">
                  <c:v>28570088939.869991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F2D-4D85-9BBE-970B4FFC3ECA}"/>
            </c:ext>
          </c:extLst>
        </c:ser>
        <c:ser>
          <c:idx val="4"/>
          <c:order val="4"/>
          <c:tx>
            <c:strRef>
              <c:f>'Analiza Dawida'!$G$566</c:f>
              <c:strCache>
                <c:ptCount val="1"/>
                <c:pt idx="0">
                  <c:v>pozostałe pasywa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solidFill>
                <a:schemeClr val="accent5"/>
              </a:solidFill>
              <a:ln>
                <a:solidFill>
                  <a:schemeClr val="accent5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Dawida'!$H$553:$L$553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Dawida'!$H$566:$L$566</c:f>
              <c:numCache>
                <c:formatCode>_-* #\ ##0\ _z_ł_-;\-* #\ ##0\ _z_ł_-;_-* "-"??\ _z_ł_-;_-@_-</c:formatCode>
                <c:ptCount val="5"/>
                <c:pt idx="0">
                  <c:v>3101371829.2999878</c:v>
                </c:pt>
                <c:pt idx="1">
                  <c:v>3433838482.5097961</c:v>
                </c:pt>
                <c:pt idx="2">
                  <c:v>2829478004.2998657</c:v>
                </c:pt>
                <c:pt idx="3">
                  <c:v>3484272662.0598755</c:v>
                </c:pt>
                <c:pt idx="4">
                  <c:v>3691874869.7198486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F2D-4D85-9BBE-970B4FFC3E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overlap val="100"/>
        <c:axId val="1679553215"/>
        <c:axId val="1679567775"/>
      </c:barChart>
      <c:catAx>
        <c:axId val="1679553215"/>
        <c:scaling>
          <c:orientation val="minMax"/>
        </c:scaling>
        <c:delete val="0"/>
        <c:axPos val="b"/>
        <c:numFmt formatCode="yy/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679567775"/>
        <c:crosses val="autoZero"/>
        <c:auto val="0"/>
        <c:lblAlgn val="ctr"/>
        <c:lblOffset val="100"/>
        <c:noMultiLvlLbl val="0"/>
      </c:catAx>
      <c:valAx>
        <c:axId val="16795677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679553215"/>
        <c:crosses val="autoZero"/>
        <c:crossBetween val="between"/>
        <c:dispUnits>
          <c:builtInUnit val="billions"/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2819097222222223E-2"/>
          <c:y val="0.89156481481481498"/>
          <c:w val="0.98718090277777781"/>
          <c:h val="0.1041757801108194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681691919191924E-2"/>
          <c:y val="4.6695512820512819E-2"/>
          <c:w val="0.90967941919191919"/>
          <c:h val="0.69880918803418801"/>
        </c:manualLayout>
      </c:layout>
      <c:lineChart>
        <c:grouping val="standard"/>
        <c:varyColors val="0"/>
        <c:ser>
          <c:idx val="0"/>
          <c:order val="0"/>
          <c:tx>
            <c:strRef>
              <c:f>'Analiza Dawida'!$G$829</c:f>
              <c:strCache>
                <c:ptCount val="1"/>
                <c:pt idx="0">
                  <c:v>IPS SGB bez BZ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76200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4.650252525252524E-2"/>
                  <c:y val="-5.42735042735042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0EB-49F3-B5C8-2528EFDA267D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0EB-49F3-B5C8-2528EFDA267D}"/>
                </c:ext>
              </c:extLst>
            </c:dLbl>
            <c:dLbl>
              <c:idx val="2"/>
              <c:layout>
                <c:manualLayout>
                  <c:x val="-4.3295454545454484E-2"/>
                  <c:y val="-5.42735042735042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0EB-49F3-B5C8-2528EFDA267D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0EB-49F3-B5C8-2528EFDA267D}"/>
                </c:ext>
              </c:extLst>
            </c:dLbl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Dawida'!$H$828:$L$828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Dawida'!$H$829:$L$829</c:f>
              <c:numCache>
                <c:formatCode>0.0</c:formatCode>
                <c:ptCount val="5"/>
                <c:pt idx="0">
                  <c:v>48.966266849334367</c:v>
                </c:pt>
                <c:pt idx="1">
                  <c:v>48.991133216689768</c:v>
                </c:pt>
                <c:pt idx="2">
                  <c:v>46.030628119025991</c:v>
                </c:pt>
                <c:pt idx="3">
                  <c:v>46.736456569744369</c:v>
                </c:pt>
                <c:pt idx="4">
                  <c:v>46.958349425519472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30EB-49F3-B5C8-2528EFDA267D}"/>
            </c:ext>
          </c:extLst>
        </c:ser>
        <c:ser>
          <c:idx val="1"/>
          <c:order val="1"/>
          <c:tx>
            <c:strRef>
              <c:f>'Analiza Dawida'!$G$830</c:f>
              <c:strCache>
                <c:ptCount val="1"/>
                <c:pt idx="0">
                  <c:v>IPS BPS bez BZ</c:v>
                </c:pt>
              </c:strCache>
            </c:strRef>
          </c:tx>
          <c:spPr>
            <a:ln w="762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76200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4.4898989898989897E-2"/>
                  <c:y val="4.6132478632478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0EB-49F3-B5C8-2528EFDA267D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0EB-49F3-B5C8-2528EFDA267D}"/>
                </c:ext>
              </c:extLst>
            </c:dLbl>
            <c:dLbl>
              <c:idx val="2"/>
              <c:layout>
                <c:manualLayout>
                  <c:x val="-3.5277777777777838E-2"/>
                  <c:y val="2.44230769230769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0EB-49F3-B5C8-2528EFDA267D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0EB-49F3-B5C8-2528EFDA267D}"/>
                </c:ext>
              </c:extLst>
            </c:dLbl>
            <c:dLbl>
              <c:idx val="4"/>
              <c:layout>
                <c:manualLayout>
                  <c:x val="-9.6212121212121207E-3"/>
                  <c:y val="-3.25641025641025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30EB-49F3-B5C8-2528EFDA267D}"/>
                </c:ext>
              </c:extLst>
            </c:dLbl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Dawida'!$H$828:$L$828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Dawida'!$H$830:$L$830</c:f>
              <c:numCache>
                <c:formatCode>0.0</c:formatCode>
                <c:ptCount val="5"/>
                <c:pt idx="0">
                  <c:v>41.977529111292164</c:v>
                </c:pt>
                <c:pt idx="1">
                  <c:v>41.390927274294796</c:v>
                </c:pt>
                <c:pt idx="2">
                  <c:v>38.73047899249768</c:v>
                </c:pt>
                <c:pt idx="3">
                  <c:v>38.938054096400975</c:v>
                </c:pt>
                <c:pt idx="4">
                  <c:v>38.754699790389594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30EB-49F3-B5C8-2528EFDA267D}"/>
            </c:ext>
          </c:extLst>
        </c:ser>
        <c:ser>
          <c:idx val="2"/>
          <c:order val="2"/>
          <c:tx>
            <c:strRef>
              <c:f>'Analiza Dawida'!$G$831</c:f>
              <c:strCache>
                <c:ptCount val="1"/>
                <c:pt idx="0">
                  <c:v>poza IPS</c:v>
                </c:pt>
              </c:strCache>
            </c:strRef>
          </c:tx>
          <c:spPr>
            <a:ln w="762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76200">
                <a:solidFill>
                  <a:schemeClr val="accent3"/>
                </a:solidFill>
              </a:ln>
              <a:effectLst/>
            </c:spPr>
          </c:marker>
          <c:dLbls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30EB-49F3-B5C8-2528EFDA267D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30EB-49F3-B5C8-2528EFDA267D}"/>
                </c:ext>
              </c:extLst>
            </c:dLbl>
            <c:dLbl>
              <c:idx val="4"/>
              <c:layout>
                <c:manualLayout>
                  <c:x val="-1.4455934343434462E-2"/>
                  <c:y val="-7.1912393162393163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31A-496A-B8DF-17C0A340E99F}"/>
                </c:ext>
              </c:extLst>
            </c:dLbl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Dawida'!$H$828:$L$828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Dawida'!$H$831:$L$831</c:f>
              <c:numCache>
                <c:formatCode>0.0</c:formatCode>
                <c:ptCount val="5"/>
                <c:pt idx="0">
                  <c:v>33.969121420561372</c:v>
                </c:pt>
                <c:pt idx="1">
                  <c:v>33.890814090319196</c:v>
                </c:pt>
                <c:pt idx="2">
                  <c:v>31.504650262272744</c:v>
                </c:pt>
                <c:pt idx="3">
                  <c:v>31.146924629321106</c:v>
                </c:pt>
                <c:pt idx="4">
                  <c:v>31.500011518139488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F-30EB-49F3-B5C8-2528EFDA267D}"/>
            </c:ext>
          </c:extLst>
        </c:ser>
        <c:ser>
          <c:idx val="3"/>
          <c:order val="3"/>
          <c:tx>
            <c:strRef>
              <c:f>'Analiza Dawida'!$G$832</c:f>
              <c:strCache>
                <c:ptCount val="1"/>
                <c:pt idx="0">
                  <c:v>razem BS</c:v>
                </c:pt>
              </c:strCache>
            </c:strRef>
          </c:tx>
          <c:spPr>
            <a:ln w="7620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76200">
                <a:solidFill>
                  <a:schemeClr val="accent5"/>
                </a:solidFill>
              </a:ln>
              <a:effectLst/>
            </c:spPr>
          </c:marker>
          <c:dLbls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30EB-49F3-B5C8-2528EFDA267D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30EB-49F3-B5C8-2528EFDA267D}"/>
                </c:ext>
              </c:extLst>
            </c:dLbl>
            <c:dLbl>
              <c:idx val="4"/>
              <c:layout>
                <c:manualLayout>
                  <c:x val="-3.2311868686869861E-3"/>
                  <c:y val="-4.70822649572649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047-401A-8BB4-25D68902BADC}"/>
                </c:ext>
              </c:extLst>
            </c:dLbl>
            <c:spPr>
              <a:solidFill>
                <a:schemeClr val="accent5"/>
              </a:solidFill>
              <a:ln>
                <a:solidFill>
                  <a:schemeClr val="accent5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Dawida'!$H$828:$L$828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Dawida'!$H$832:$L$832</c:f>
              <c:numCache>
                <c:formatCode>0.0</c:formatCode>
                <c:ptCount val="5"/>
                <c:pt idx="0">
                  <c:v>44.007392370454127</c:v>
                </c:pt>
                <c:pt idx="1">
                  <c:v>43.68622920478046</c:v>
                </c:pt>
                <c:pt idx="2">
                  <c:v>40.957370008496326</c:v>
                </c:pt>
                <c:pt idx="3">
                  <c:v>41.297761889527642</c:v>
                </c:pt>
                <c:pt idx="4">
                  <c:v>41.293181300118889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5-30EB-49F3-B5C8-2528EFDA26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51667456"/>
        <c:axId val="1051671616"/>
      </c:lineChart>
      <c:catAx>
        <c:axId val="1051667456"/>
        <c:scaling>
          <c:orientation val="minMax"/>
        </c:scaling>
        <c:delete val="0"/>
        <c:axPos val="b"/>
        <c:numFmt formatCode="yy/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051671616"/>
        <c:crosses val="autoZero"/>
        <c:auto val="0"/>
        <c:lblAlgn val="ctr"/>
        <c:lblOffset val="100"/>
        <c:noMultiLvlLbl val="0"/>
      </c:catAx>
      <c:valAx>
        <c:axId val="1051671616"/>
        <c:scaling>
          <c:orientation val="minMax"/>
          <c:min val="30"/>
        </c:scaling>
        <c:delete val="0"/>
        <c:axPos val="l"/>
        <c:majorGridlines>
          <c:spPr>
            <a:ln w="9525" cap="flat" cmpd="sng" algn="ctr">
              <a:solidFill>
                <a:schemeClr val="tx2"/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051667456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16951006124234"/>
          <c:y val="5.0925925925925923E-2"/>
          <c:w val="0.86127493438320213"/>
          <c:h val="0.70133785360163325"/>
        </c:manualLayout>
      </c:layout>
      <c:lineChart>
        <c:grouping val="standard"/>
        <c:varyColors val="0"/>
        <c:ser>
          <c:idx val="0"/>
          <c:order val="0"/>
          <c:tx>
            <c:strRef>
              <c:f>'Analiza Dawida'!$G$804</c:f>
              <c:strCache>
                <c:ptCount val="1"/>
                <c:pt idx="0">
                  <c:v>osoby prywatne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76200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18F-4EA5-8C48-317010F92B96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18F-4EA5-8C48-317010F92B96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18F-4EA5-8C48-317010F92B96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18F-4EA5-8C48-317010F92B96}"/>
                </c:ext>
              </c:extLst>
            </c:dLbl>
            <c:dLbl>
              <c:idx val="4"/>
              <c:layout>
                <c:manualLayout>
                  <c:x val="2.0328282828282829E-3"/>
                  <c:y val="-6.62463675213675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18F-4EA5-8C48-317010F92B96}"/>
                </c:ext>
              </c:extLst>
            </c:dLbl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Dawida'!$H$689:$L$689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Dawida'!$H$804:$L$804</c:f>
              <c:numCache>
                <c:formatCode>0.0</c:formatCode>
                <c:ptCount val="5"/>
                <c:pt idx="0" formatCode="General">
                  <c:v>100</c:v>
                </c:pt>
                <c:pt idx="1">
                  <c:v>103.41687472191576</c:v>
                </c:pt>
                <c:pt idx="2">
                  <c:v>108.04315370638531</c:v>
                </c:pt>
                <c:pt idx="3">
                  <c:v>112.22077614786062</c:v>
                </c:pt>
                <c:pt idx="4">
                  <c:v>114.96393818012444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A18F-4EA5-8C48-317010F92B96}"/>
            </c:ext>
          </c:extLst>
        </c:ser>
        <c:ser>
          <c:idx val="1"/>
          <c:order val="1"/>
          <c:tx>
            <c:strRef>
              <c:f>'Analiza Dawida'!$G$805</c:f>
              <c:strCache>
                <c:ptCount val="1"/>
                <c:pt idx="0">
                  <c:v>sektor niefin bez os. pryw.</c:v>
                </c:pt>
              </c:strCache>
            </c:strRef>
          </c:tx>
          <c:spPr>
            <a:ln w="762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76200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18F-4EA5-8C48-317010F92B96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18F-4EA5-8C48-317010F92B96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18F-4EA5-8C48-317010F92B96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18F-4EA5-8C48-317010F92B96}"/>
                </c:ext>
              </c:extLst>
            </c:dLbl>
            <c:dLbl>
              <c:idx val="4"/>
              <c:layout>
                <c:manualLayout>
                  <c:x val="8.5858585858585859E-4"/>
                  <c:y val="6.87963675213675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A18F-4EA5-8C48-317010F92B96}"/>
                </c:ext>
              </c:extLst>
            </c:dLbl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Dawida'!$H$689:$L$689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Dawida'!$H$805:$L$805</c:f>
              <c:numCache>
                <c:formatCode>0.0</c:formatCode>
                <c:ptCount val="5"/>
                <c:pt idx="0" formatCode="General">
                  <c:v>100</c:v>
                </c:pt>
                <c:pt idx="1">
                  <c:v>99.795235989215811</c:v>
                </c:pt>
                <c:pt idx="2">
                  <c:v>110.06512212485818</c:v>
                </c:pt>
                <c:pt idx="3">
                  <c:v>103.1033872380747</c:v>
                </c:pt>
                <c:pt idx="4">
                  <c:v>104.36368344362248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A18F-4EA5-8C48-317010F92B96}"/>
            </c:ext>
          </c:extLst>
        </c:ser>
        <c:ser>
          <c:idx val="2"/>
          <c:order val="2"/>
          <c:tx>
            <c:strRef>
              <c:f>'Analiza Dawida'!$G$806</c:f>
              <c:strCache>
                <c:ptCount val="1"/>
                <c:pt idx="0">
                  <c:v>sektor budżetowy</c:v>
                </c:pt>
              </c:strCache>
            </c:strRef>
          </c:tx>
          <c:spPr>
            <a:ln w="762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76200">
                <a:solidFill>
                  <a:schemeClr val="accent3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A18F-4EA5-8C48-317010F92B96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A18F-4EA5-8C48-317010F92B96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A18F-4EA5-8C48-317010F92B96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A18F-4EA5-8C48-317010F92B96}"/>
                </c:ext>
              </c:extLst>
            </c:dLbl>
            <c:dLbl>
              <c:idx val="4"/>
              <c:layout>
                <c:manualLayout>
                  <c:x val="1.6035353535353535E-3"/>
                  <c:y val="5.71438034188034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A18F-4EA5-8C48-317010F92B96}"/>
                </c:ext>
              </c:extLst>
            </c:dLbl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Dawida'!$H$689:$L$689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Dawida'!$H$806:$L$806</c:f>
              <c:numCache>
                <c:formatCode>0.0</c:formatCode>
                <c:ptCount val="5"/>
                <c:pt idx="0" formatCode="General">
                  <c:v>100</c:v>
                </c:pt>
                <c:pt idx="1">
                  <c:v>100.50479208480769</c:v>
                </c:pt>
                <c:pt idx="2">
                  <c:v>117.52819255927842</c:v>
                </c:pt>
                <c:pt idx="3">
                  <c:v>144.89385329110874</c:v>
                </c:pt>
                <c:pt idx="4">
                  <c:v>141.25177454146259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A18F-4EA5-8C48-317010F92B96}"/>
            </c:ext>
          </c:extLst>
        </c:ser>
        <c:ser>
          <c:idx val="4"/>
          <c:order val="3"/>
          <c:tx>
            <c:strRef>
              <c:f>'Analiza Dawida'!$G$808</c:f>
              <c:strCache>
                <c:ptCount val="1"/>
                <c:pt idx="0">
                  <c:v>ogółem depozyty</c:v>
                </c:pt>
              </c:strCache>
            </c:strRef>
          </c:tx>
          <c:spPr>
            <a:ln w="7620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76200">
                <a:solidFill>
                  <a:schemeClr val="accent5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8.1780303030303036E-2"/>
                  <c:y val="-1.6282051282051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A18F-4EA5-8C48-317010F92B96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A18F-4EA5-8C48-317010F92B96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A18F-4EA5-8C48-317010F92B96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A18F-4EA5-8C48-317010F92B96}"/>
                </c:ext>
              </c:extLst>
            </c:dLbl>
            <c:dLbl>
              <c:idx val="4"/>
              <c:layout>
                <c:manualLayout>
                  <c:x val="3.6363636363636364E-3"/>
                  <c:y val="6.70940170940168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A18F-4EA5-8C48-317010F92B96}"/>
                </c:ext>
              </c:extLst>
            </c:dLbl>
            <c:spPr>
              <a:solidFill>
                <a:schemeClr val="accent5"/>
              </a:solidFill>
              <a:ln>
                <a:solidFill>
                  <a:schemeClr val="accent5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Dawida'!$H$689:$L$689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Dawida'!$H$808:$L$808</c:f>
              <c:numCache>
                <c:formatCode>0.0</c:formatCode>
                <c:ptCount val="5"/>
                <c:pt idx="0" formatCode="General">
                  <c:v>100</c:v>
                </c:pt>
                <c:pt idx="1">
                  <c:v>102.03417731596818</c:v>
                </c:pt>
                <c:pt idx="2">
                  <c:v>110.03548968745467</c:v>
                </c:pt>
                <c:pt idx="3">
                  <c:v>113.67028224645563</c:v>
                </c:pt>
                <c:pt idx="4">
                  <c:v>115.26852251515696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7-A18F-4EA5-8C48-317010F92B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9975679"/>
        <c:axId val="529963615"/>
      </c:lineChart>
      <c:catAx>
        <c:axId val="529975679"/>
        <c:scaling>
          <c:orientation val="minMax"/>
        </c:scaling>
        <c:delete val="0"/>
        <c:axPos val="b"/>
        <c:numFmt formatCode="yy/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529963615"/>
        <c:crosses val="autoZero"/>
        <c:auto val="0"/>
        <c:lblAlgn val="ctr"/>
        <c:lblOffset val="100"/>
        <c:noMultiLvlLbl val="0"/>
      </c:catAx>
      <c:valAx>
        <c:axId val="529963615"/>
        <c:scaling>
          <c:orientation val="minMax"/>
          <c:min val="80"/>
        </c:scaling>
        <c:delete val="0"/>
        <c:axPos val="l"/>
        <c:majorGridlines>
          <c:spPr>
            <a:ln w="9525" cap="flat" cmpd="sng" algn="ctr">
              <a:solidFill>
                <a:schemeClr val="tx2"/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solidFill>
              <a:srgbClr val="AA4643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5299756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9206692913385821E-2"/>
          <c:y val="0.87884587343248766"/>
          <c:w val="0.95269772528433949"/>
          <c:h val="0.120513034188034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266841644794398E-2"/>
          <c:y val="5.0925925925925923E-2"/>
          <c:w val="0.88017760279965007"/>
          <c:h val="0.7553394097222222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'Analiza Dawida'!$G$798</c:f>
              <c:strCache>
                <c:ptCount val="1"/>
                <c:pt idx="0">
                  <c:v>osoby prywatne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Dawida'!$H$797:$L$797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Dawida'!$H$798:$L$798</c:f>
              <c:numCache>
                <c:formatCode>_-* #\ ##0\ _z_ł_-;\-* #\ ##0\ _z_ł_-;_-* "-"??\ _z_ł_-;_-@_-</c:formatCode>
                <c:ptCount val="5"/>
                <c:pt idx="0">
                  <c:v>111711978065.73001</c:v>
                </c:pt>
                <c:pt idx="1">
                  <c:v>115529036405.61003</c:v>
                </c:pt>
                <c:pt idx="2">
                  <c:v>120697144170.00011</c:v>
                </c:pt>
                <c:pt idx="3">
                  <c:v>125364048835.49002</c:v>
                </c:pt>
                <c:pt idx="4">
                  <c:v>128428489403.28003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2B-42A8-82B5-312AACBC6327}"/>
            </c:ext>
          </c:extLst>
        </c:ser>
        <c:ser>
          <c:idx val="1"/>
          <c:order val="1"/>
          <c:tx>
            <c:strRef>
              <c:f>'Analiza Dawida'!$G$799</c:f>
              <c:strCache>
                <c:ptCount val="1"/>
                <c:pt idx="0">
                  <c:v>sektor niefin bez os. pryw.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Dawida'!$H$797:$L$797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Dawida'!$H$799:$L$799</c:f>
              <c:numCache>
                <c:formatCode>_-* #\ ##0\ _z_ł_-;\-* #\ ##0\ _z_ł_-;_-* "-"??\ _z_ł_-;_-@_-</c:formatCode>
                <c:ptCount val="5"/>
                <c:pt idx="0">
                  <c:v>57582599202.110008</c:v>
                </c:pt>
                <c:pt idx="1">
                  <c:v>57464690762.469986</c:v>
                </c:pt>
                <c:pt idx="2">
                  <c:v>63378358134.469986</c:v>
                </c:pt>
                <c:pt idx="3">
                  <c:v>59369610237.099998</c:v>
                </c:pt>
                <c:pt idx="4">
                  <c:v>60095321549.899971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12B-42A8-82B5-312AACBC6327}"/>
            </c:ext>
          </c:extLst>
        </c:ser>
        <c:ser>
          <c:idx val="5"/>
          <c:order val="2"/>
          <c:tx>
            <c:strRef>
              <c:f>'Analiza Dawida'!$G$800</c:f>
              <c:strCache>
                <c:ptCount val="1"/>
                <c:pt idx="0">
                  <c:v>sektor budżetowy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accent3"/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Dawida'!$H$797:$L$797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Dawida'!$H$800:$L$800</c:f>
              <c:numCache>
                <c:formatCode>_-* #\ ##0\ _z_ł_-;\-* #\ ##0\ _z_ł_-;_-* "-"??\ _z_ł_-;_-@_-</c:formatCode>
                <c:ptCount val="5"/>
                <c:pt idx="0">
                  <c:v>22896186193.970009</c:v>
                </c:pt>
                <c:pt idx="1">
                  <c:v>23011764329.600002</c:v>
                </c:pt>
                <c:pt idx="2">
                  <c:v>26909473798.779995</c:v>
                </c:pt>
                <c:pt idx="3">
                  <c:v>33175166433.149998</c:v>
                </c:pt>
                <c:pt idx="4">
                  <c:v>32341269301.299999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12B-42A8-82B5-312AACBC6327}"/>
            </c:ext>
          </c:extLst>
        </c:ser>
        <c:ser>
          <c:idx val="2"/>
          <c:order val="3"/>
          <c:tx>
            <c:strRef>
              <c:f>'Analiza Dawida'!$G$801</c:f>
              <c:strCache>
                <c:ptCount val="1"/>
                <c:pt idx="0">
                  <c:v>sektor finansowy</c:v>
                </c:pt>
              </c:strCache>
            </c:strRef>
          </c:tx>
          <c:spPr>
            <a:solidFill>
              <a:schemeClr val="accent4"/>
            </a:solidFill>
            <a:ln>
              <a:solidFill>
                <a:schemeClr val="accent4"/>
              </a:solidFill>
            </a:ln>
            <a:effectLst/>
          </c:spPr>
          <c:invertIfNegative val="0"/>
          <c:dLbls>
            <c:numFmt formatCode="#,##0.0" sourceLinked="0"/>
            <c:spPr>
              <a:solidFill>
                <a:schemeClr val="accent4"/>
              </a:solidFill>
              <a:ln>
                <a:solidFill>
                  <a:schemeClr val="accent4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'Analiza Dawida'!$H$797:$L$797</c:f>
              <c:numCache>
                <c:formatCode>[$-415]mmm\ yy;@</c:formatCode>
                <c:ptCount val="5"/>
                <c:pt idx="0">
                  <c:v>45473</c:v>
                </c:pt>
                <c:pt idx="1">
                  <c:v>45565</c:v>
                </c:pt>
                <c:pt idx="2">
                  <c:v>45657</c:v>
                </c:pt>
                <c:pt idx="3">
                  <c:v>45747</c:v>
                </c:pt>
                <c:pt idx="4">
                  <c:v>45838</c:v>
                </c:pt>
              </c:numCache>
            </c:numRef>
          </c:cat>
          <c:val>
            <c:numRef>
              <c:f>'Analiza Dawida'!$H$801:$L$801</c:f>
              <c:numCache>
                <c:formatCode>_-* #\ ##0\ _z_ł_-;\-* #\ ##0\ _z_ł_-;_-* "-"??\ _z_ł_-;_-@_-</c:formatCode>
                <c:ptCount val="5"/>
                <c:pt idx="0">
                  <c:v>421235723.47999573</c:v>
                </c:pt>
                <c:pt idx="1">
                  <c:v>524577282.86999357</c:v>
                </c:pt>
                <c:pt idx="2">
                  <c:v>956580397.08002412</c:v>
                </c:pt>
                <c:pt idx="3">
                  <c:v>1033777608.7200164</c:v>
                </c:pt>
                <c:pt idx="4">
                  <c:v>1155925393.3100066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12B-42A8-82B5-312AACBC63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100"/>
        <c:axId val="1051659968"/>
        <c:axId val="1051645824"/>
      </c:barChart>
      <c:catAx>
        <c:axId val="1051659968"/>
        <c:scaling>
          <c:orientation val="minMax"/>
        </c:scaling>
        <c:delete val="0"/>
        <c:axPos val="b"/>
        <c:numFmt formatCode="yy/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051645824"/>
        <c:crosses val="autoZero"/>
        <c:auto val="0"/>
        <c:lblAlgn val="ctr"/>
        <c:lblOffset val="100"/>
        <c:noMultiLvlLbl val="0"/>
      </c:catAx>
      <c:valAx>
        <c:axId val="1051645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solidFill>
              <a:schemeClr val="tx2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051659968"/>
        <c:crosses val="autoZero"/>
        <c:crossBetween val="between"/>
        <c:dispUnits>
          <c:builtInUnit val="billions"/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8516267361111112"/>
          <c:w val="1"/>
          <c:h val="0.1148373263888888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6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0.3176</cdr:x>
      <cdr:y>0.17085</cdr:y>
    </cdr:from>
    <cdr:to>
      <cdr:x>0.78541</cdr:x>
      <cdr:y>0.31658</cdr:y>
    </cdr:to>
    <cdr:sp macro="" textlink="">
      <cdr:nvSpPr>
        <cdr:cNvPr id="2" name="Strzałka w prawo 1"/>
        <cdr:cNvSpPr/>
      </cdr:nvSpPr>
      <cdr:spPr>
        <a:xfrm xmlns:a="http://schemas.openxmlformats.org/drawingml/2006/main">
          <a:off x="704850" y="323851"/>
          <a:ext cx="1038225" cy="276225"/>
        </a:xfrm>
        <a:prstGeom xmlns:a="http://schemas.openxmlformats.org/drawingml/2006/main" prst="rightArrow">
          <a:avLst>
            <a:gd name="adj1" fmla="val 56897"/>
            <a:gd name="adj2" fmla="val 50000"/>
          </a:avLst>
        </a:prstGeom>
        <a:solidFill xmlns:a="http://schemas.openxmlformats.org/drawingml/2006/main">
          <a:srgbClr val="1A7096"/>
        </a:solidFill>
        <a:ln xmlns:a="http://schemas.openxmlformats.org/drawingml/2006/main">
          <a:solidFill>
            <a:srgbClr val="1A7096"/>
          </a:solidFill>
        </a:ln>
        <a:scene3d xmlns:a="http://schemas.openxmlformats.org/drawingml/2006/main">
          <a:camera prst="orthographicFront">
            <a:rot lat="0" lon="0" rev="1200000"/>
          </a:camera>
          <a:lightRig rig="threePt" dir="t"/>
        </a:scene3d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tIns="0" bIns="36000"/>
        <a:lstStyle xmlns:a="http://schemas.openxmlformats.org/drawingml/2006/main"/>
        <a:p xmlns:a="http://schemas.openxmlformats.org/drawingml/2006/main">
          <a:pPr algn="ctr"/>
          <a:r>
            <a:rPr lang="pl-PL" sz="1600" b="1" dirty="0">
              <a:solidFill>
                <a:schemeClr val="tx1"/>
              </a:solidFill>
            </a:rPr>
            <a:t>o 15,9%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0.31578</cdr:x>
      <cdr:y>0.17044</cdr:y>
    </cdr:from>
    <cdr:to>
      <cdr:x>0.7855</cdr:x>
      <cdr:y>0.31617</cdr:y>
    </cdr:to>
    <cdr:sp macro="" textlink="">
      <cdr:nvSpPr>
        <cdr:cNvPr id="2" name="Strzałka w prawo 1"/>
        <cdr:cNvSpPr/>
      </cdr:nvSpPr>
      <cdr:spPr>
        <a:xfrm xmlns:a="http://schemas.openxmlformats.org/drawingml/2006/main" rot="21169815">
          <a:off x="1250491" y="674925"/>
          <a:ext cx="1860107" cy="577091"/>
        </a:xfrm>
        <a:prstGeom xmlns:a="http://schemas.openxmlformats.org/drawingml/2006/main" prst="rightArrow">
          <a:avLst>
            <a:gd name="adj1" fmla="val 56897"/>
            <a:gd name="adj2" fmla="val 50000"/>
          </a:avLst>
        </a:prstGeom>
        <a:solidFill xmlns:a="http://schemas.openxmlformats.org/drawingml/2006/main">
          <a:srgbClr val="1A7096"/>
        </a:solidFill>
        <a:ln xmlns:a="http://schemas.openxmlformats.org/drawingml/2006/main">
          <a:solidFill>
            <a:srgbClr val="1A7096"/>
          </a:solidFill>
        </a:ln>
        <a:scene3d xmlns:a="http://schemas.openxmlformats.org/drawingml/2006/main">
          <a:camera prst="orthographicFront">
            <a:rot lat="0" lon="0" rev="1200000"/>
          </a:camera>
          <a:lightRig rig="threePt" dir="t"/>
        </a:scene3d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tIns="0" bIns="36000"/>
        <a:lstStyle xmlns:a="http://schemas.openxmlformats.org/drawingml/2006/main"/>
        <a:p xmlns:a="http://schemas.openxmlformats.org/drawingml/2006/main">
          <a:pPr algn="ctr"/>
          <a:r>
            <a:rPr lang="pl-PL" sz="1600" b="1" dirty="0">
              <a:solidFill>
                <a:schemeClr val="tx1"/>
              </a:solidFill>
            </a:rPr>
            <a:t>o 6,2%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0.3176</cdr:x>
      <cdr:y>0.17085</cdr:y>
    </cdr:from>
    <cdr:to>
      <cdr:x>0.78541</cdr:x>
      <cdr:y>0.31658</cdr:y>
    </cdr:to>
    <cdr:sp macro="" textlink="">
      <cdr:nvSpPr>
        <cdr:cNvPr id="2" name="Strzałka w prawo 1"/>
        <cdr:cNvSpPr/>
      </cdr:nvSpPr>
      <cdr:spPr>
        <a:xfrm xmlns:a="http://schemas.openxmlformats.org/drawingml/2006/main">
          <a:off x="704850" y="323851"/>
          <a:ext cx="1038225" cy="276225"/>
        </a:xfrm>
        <a:prstGeom xmlns:a="http://schemas.openxmlformats.org/drawingml/2006/main" prst="rightArrow">
          <a:avLst>
            <a:gd name="adj1" fmla="val 56897"/>
            <a:gd name="adj2" fmla="val 50000"/>
          </a:avLst>
        </a:prstGeom>
        <a:solidFill xmlns:a="http://schemas.openxmlformats.org/drawingml/2006/main">
          <a:srgbClr val="1A7096"/>
        </a:solidFill>
        <a:ln xmlns:a="http://schemas.openxmlformats.org/drawingml/2006/main">
          <a:solidFill>
            <a:srgbClr val="1A7096"/>
          </a:solidFill>
        </a:ln>
        <a:scene3d xmlns:a="http://schemas.openxmlformats.org/drawingml/2006/main">
          <a:camera prst="orthographicFront">
            <a:rot lat="0" lon="0" rev="1200000"/>
          </a:camera>
          <a:lightRig rig="threePt" dir="t"/>
        </a:scene3d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tIns="0" bIns="36000"/>
        <a:lstStyle xmlns:a="http://schemas.openxmlformats.org/drawingml/2006/main"/>
        <a:p xmlns:a="http://schemas.openxmlformats.org/drawingml/2006/main">
          <a:pPr algn="ctr"/>
          <a:r>
            <a:rPr lang="pl-PL" sz="1600" b="1" dirty="0">
              <a:solidFill>
                <a:schemeClr val="tx1"/>
              </a:solidFill>
            </a:rPr>
            <a:t>o 22,8%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0.13501</cdr:x>
      <cdr:y>0.25942</cdr:y>
    </cdr:from>
    <cdr:to>
      <cdr:x>0.37975</cdr:x>
      <cdr:y>0.35644</cdr:y>
    </cdr:to>
    <cdr:sp macro="" textlink="">
      <cdr:nvSpPr>
        <cdr:cNvPr id="2" name="pole tekstowe 1"/>
        <cdr:cNvSpPr txBox="1"/>
      </cdr:nvSpPr>
      <cdr:spPr>
        <a:xfrm xmlns:a="http://schemas.openxmlformats.org/drawingml/2006/main">
          <a:off x="1069259" y="1214075"/>
          <a:ext cx="1938341" cy="454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l-PL" sz="2000" b="1" dirty="0"/>
            <a:t>06</a:t>
          </a:r>
          <a:r>
            <a:rPr lang="pl-PL" sz="2000" b="1" dirty="0">
              <a:solidFill>
                <a:sysClr val="windowText" lastClr="000000"/>
              </a:solidFill>
            </a:rPr>
            <a:t>.2024=100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</cdr:x>
      <cdr:y>0.32057</cdr:y>
    </cdr:from>
    <cdr:to>
      <cdr:x>0.97896</cdr:x>
      <cdr:y>0.32057</cdr:y>
    </cdr:to>
    <cdr:cxnSp macro="">
      <cdr:nvCxnSpPr>
        <cdr:cNvPr id="3" name="Łącznik prosty 2">
          <a:extLst xmlns:a="http://schemas.openxmlformats.org/drawingml/2006/main">
            <a:ext uri="{FF2B5EF4-FFF2-40B4-BE49-F238E27FC236}">
              <a16:creationId xmlns:a16="http://schemas.microsoft.com/office/drawing/2014/main" id="{48306C48-79A0-46A7-B581-47231A988054}"/>
            </a:ext>
          </a:extLst>
        </cdr:cNvPr>
        <cdr:cNvCxnSpPr/>
      </cdr:nvCxnSpPr>
      <cdr:spPr>
        <a:xfrm xmlns:a="http://schemas.openxmlformats.org/drawingml/2006/main">
          <a:off x="0" y="1961911"/>
          <a:ext cx="7753363" cy="0"/>
        </a:xfrm>
        <a:prstGeom xmlns:a="http://schemas.openxmlformats.org/drawingml/2006/main" prst="line">
          <a:avLst/>
        </a:prstGeom>
        <a:ln xmlns:a="http://schemas.openxmlformats.org/drawingml/2006/main" w="28575"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</cdr:x>
      <cdr:y>0</cdr:y>
    </cdr:from>
    <cdr:to>
      <cdr:x>1</cdr:x>
      <cdr:y>0.07813</cdr:y>
    </cdr:to>
    <cdr:sp macro="" textlink="">
      <cdr:nvSpPr>
        <cdr:cNvPr id="4" name="pole tekstowe 3"/>
        <cdr:cNvSpPr txBox="1"/>
      </cdr:nvSpPr>
      <cdr:spPr>
        <a:xfrm xmlns:a="http://schemas.openxmlformats.org/drawingml/2006/main">
          <a:off x="0" y="0"/>
          <a:ext cx="4981575" cy="2143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pl-PL" sz="1100"/>
        </a:p>
      </cdr:txBody>
    </cdr:sp>
  </cdr:relSizeAnchor>
  <cdr:relSizeAnchor xmlns:cdr="http://schemas.openxmlformats.org/drawingml/2006/chartDrawing">
    <cdr:from>
      <cdr:x>0.03059</cdr:x>
      <cdr:y>0.08507</cdr:y>
    </cdr:from>
    <cdr:to>
      <cdr:x>0.93117</cdr:x>
      <cdr:y>0.19965</cdr:y>
    </cdr:to>
    <cdr:sp macro="" textlink="">
      <cdr:nvSpPr>
        <cdr:cNvPr id="5" name="pole tekstowe 4"/>
        <cdr:cNvSpPr txBox="1"/>
      </cdr:nvSpPr>
      <cdr:spPr>
        <a:xfrm xmlns:a="http://schemas.openxmlformats.org/drawingml/2006/main">
          <a:off x="152400" y="233363"/>
          <a:ext cx="4486275" cy="3143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pl-PL" sz="1100"/>
        </a:p>
      </cdr:txBody>
    </cdr:sp>
  </cdr:relSizeAnchor>
  <cdr:relSizeAnchor xmlns:cdr="http://schemas.openxmlformats.org/drawingml/2006/chartDrawing">
    <cdr:from>
      <cdr:x>0</cdr:x>
      <cdr:y>0</cdr:y>
    </cdr:from>
    <cdr:to>
      <cdr:x>1</cdr:x>
      <cdr:y>0.09549</cdr:y>
    </cdr:to>
    <cdr:sp macro="" textlink="">
      <cdr:nvSpPr>
        <cdr:cNvPr id="6" name="pole tekstowe 5"/>
        <cdr:cNvSpPr txBox="1"/>
      </cdr:nvSpPr>
      <cdr:spPr>
        <a:xfrm xmlns:a="http://schemas.openxmlformats.org/drawingml/2006/main">
          <a:off x="0" y="0"/>
          <a:ext cx="7920000" cy="446893"/>
        </a:xfrm>
        <a:prstGeom xmlns:a="http://schemas.openxmlformats.org/drawingml/2006/main" prst="rect">
          <a:avLst/>
        </a:prstGeom>
        <a:solidFill xmlns:a="http://schemas.openxmlformats.org/drawingml/2006/main">
          <a:srgbClr val="1A7096"/>
        </a:solidFill>
        <a:ln xmlns:a="http://schemas.openxmlformats.org/drawingml/2006/main">
          <a:noFill/>
        </a:ln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pl-PL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BS Wynik finansowy netto 24.06: 2 521 mln zł</a:t>
          </a:r>
        </a:p>
      </cdr:txBody>
    </cdr:sp>
  </cdr:relSizeAnchor>
  <cdr:relSizeAnchor xmlns:cdr="http://schemas.openxmlformats.org/drawingml/2006/chartDrawing">
    <cdr:from>
      <cdr:x>0</cdr:x>
      <cdr:y>0.91493</cdr:y>
    </cdr:from>
    <cdr:to>
      <cdr:x>1</cdr:x>
      <cdr:y>1</cdr:y>
    </cdr:to>
    <cdr:sp macro="" textlink="">
      <cdr:nvSpPr>
        <cdr:cNvPr id="7" name="pole tekstowe 1"/>
        <cdr:cNvSpPr txBox="1"/>
      </cdr:nvSpPr>
      <cdr:spPr>
        <a:xfrm xmlns:a="http://schemas.openxmlformats.org/drawingml/2006/main">
          <a:off x="0" y="2509838"/>
          <a:ext cx="4981575" cy="233362"/>
        </a:xfrm>
        <a:prstGeom xmlns:a="http://schemas.openxmlformats.org/drawingml/2006/main" prst="rect">
          <a:avLst/>
        </a:prstGeom>
        <a:solidFill xmlns:a="http://schemas.openxmlformats.org/drawingml/2006/main">
          <a:srgbClr val="1A7096"/>
        </a:solidFill>
        <a:ln xmlns:a="http://schemas.openxmlformats.org/drawingml/2006/main">
          <a:solidFill>
            <a:srgbClr val="1A7096"/>
          </a:solidFill>
        </a:ln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pl-PL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BS Wynik finansowy netto 25.06: 2 677 mln zł</a:t>
          </a:r>
        </a:p>
      </cdr:txBody>
    </cdr:sp>
  </cdr:relSizeAnchor>
  <cdr:relSizeAnchor xmlns:cdr="http://schemas.openxmlformats.org/drawingml/2006/chartDrawing">
    <cdr:from>
      <cdr:x>0.61174</cdr:x>
      <cdr:y>0.11646</cdr:y>
    </cdr:from>
    <cdr:to>
      <cdr:x>0.61365</cdr:x>
      <cdr:y>0.87688</cdr:y>
    </cdr:to>
    <cdr:cxnSp macro="">
      <cdr:nvCxnSpPr>
        <cdr:cNvPr id="9" name="Łącznik prosty ze strzałką 8">
          <a:extLst xmlns:a="http://schemas.openxmlformats.org/drawingml/2006/main">
            <a:ext uri="{FF2B5EF4-FFF2-40B4-BE49-F238E27FC236}">
              <a16:creationId xmlns:a16="http://schemas.microsoft.com/office/drawing/2014/main" id="{06CB51A5-FEF3-4841-88DE-6CA01673BFDA}"/>
            </a:ext>
          </a:extLst>
        </cdr:cNvPr>
        <cdr:cNvCxnSpPr/>
      </cdr:nvCxnSpPr>
      <cdr:spPr>
        <a:xfrm xmlns:a="http://schemas.openxmlformats.org/drawingml/2006/main">
          <a:off x="4844945" y="545016"/>
          <a:ext cx="15127" cy="3558766"/>
        </a:xfrm>
        <a:prstGeom xmlns:a="http://schemas.openxmlformats.org/drawingml/2006/main" prst="straightConnector1">
          <a:avLst/>
        </a:prstGeom>
        <a:ln xmlns:a="http://schemas.openxmlformats.org/drawingml/2006/main" w="50800">
          <a:solidFill>
            <a:schemeClr val="accent2"/>
          </a:solidFill>
          <a:prstDash val="lgDash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0.26734</cdr:x>
      <cdr:y>0.55748</cdr:y>
    </cdr:from>
    <cdr:to>
      <cdr:x>0.5</cdr:x>
      <cdr:y>0.81319</cdr:y>
    </cdr:to>
    <cdr:sp macro="" textlink="">
      <cdr:nvSpPr>
        <cdr:cNvPr id="8" name="Prostokąt 7"/>
        <cdr:cNvSpPr/>
      </cdr:nvSpPr>
      <cdr:spPr>
        <a:xfrm xmlns:a="http://schemas.openxmlformats.org/drawingml/2006/main">
          <a:off x="2117333" y="3411770"/>
          <a:ext cx="1842667" cy="1564945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2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pl-PL" sz="1800" b="1" dirty="0">
              <a:solidFill>
                <a:schemeClr val="tx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rPr>
            <a:t>Zmiana roczna </a:t>
          </a:r>
        </a:p>
        <a:p xmlns:a="http://schemas.openxmlformats.org/drawingml/2006/main">
          <a:pPr algn="ctr"/>
          <a:r>
            <a:rPr lang="pl-PL" sz="1800" b="1" dirty="0">
              <a:solidFill>
                <a:schemeClr val="tx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rPr>
            <a:t>(+) 156 mln zł </a:t>
          </a:r>
        </a:p>
        <a:p xmlns:a="http://schemas.openxmlformats.org/drawingml/2006/main">
          <a:pPr algn="ctr"/>
          <a:r>
            <a:rPr lang="pl-PL" sz="1800" b="1" dirty="0">
              <a:solidFill>
                <a:schemeClr val="tx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rPr>
            <a:t>(+6,19%)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0.02104</cdr:x>
      <cdr:y>0.60038</cdr:y>
    </cdr:from>
    <cdr:to>
      <cdr:x>1</cdr:x>
      <cdr:y>0.60038</cdr:y>
    </cdr:to>
    <cdr:cxnSp macro="">
      <cdr:nvCxnSpPr>
        <cdr:cNvPr id="3" name="Łącznik prosty 2">
          <a:extLst xmlns:a="http://schemas.openxmlformats.org/drawingml/2006/main">
            <a:ext uri="{FF2B5EF4-FFF2-40B4-BE49-F238E27FC236}">
              <a16:creationId xmlns:a16="http://schemas.microsoft.com/office/drawing/2014/main" id="{6B43AEFA-776D-4C41-8266-CF0E63D6F0CE}"/>
            </a:ext>
          </a:extLst>
        </cdr:cNvPr>
        <cdr:cNvCxnSpPr/>
      </cdr:nvCxnSpPr>
      <cdr:spPr>
        <a:xfrm xmlns:a="http://schemas.openxmlformats.org/drawingml/2006/main">
          <a:off x="166636" y="3674302"/>
          <a:ext cx="7753364" cy="0"/>
        </a:xfrm>
        <a:prstGeom xmlns:a="http://schemas.openxmlformats.org/drawingml/2006/main" prst="line">
          <a:avLst/>
        </a:prstGeom>
        <a:ln xmlns:a="http://schemas.openxmlformats.org/drawingml/2006/main" w="28575"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</cdr:x>
      <cdr:y>0</cdr:y>
    </cdr:from>
    <cdr:to>
      <cdr:x>1</cdr:x>
      <cdr:y>0.07813</cdr:y>
    </cdr:to>
    <cdr:sp macro="" textlink="">
      <cdr:nvSpPr>
        <cdr:cNvPr id="4" name="pole tekstowe 3"/>
        <cdr:cNvSpPr txBox="1"/>
      </cdr:nvSpPr>
      <cdr:spPr>
        <a:xfrm xmlns:a="http://schemas.openxmlformats.org/drawingml/2006/main">
          <a:off x="0" y="0"/>
          <a:ext cx="4981575" cy="2143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pl-PL" sz="1100" dirty="0"/>
        </a:p>
      </cdr:txBody>
    </cdr:sp>
  </cdr:relSizeAnchor>
  <cdr:relSizeAnchor xmlns:cdr="http://schemas.openxmlformats.org/drawingml/2006/chartDrawing">
    <cdr:from>
      <cdr:x>0.03059</cdr:x>
      <cdr:y>0.08507</cdr:y>
    </cdr:from>
    <cdr:to>
      <cdr:x>0.93117</cdr:x>
      <cdr:y>0.19965</cdr:y>
    </cdr:to>
    <cdr:sp macro="" textlink="">
      <cdr:nvSpPr>
        <cdr:cNvPr id="5" name="pole tekstowe 4"/>
        <cdr:cNvSpPr txBox="1"/>
      </cdr:nvSpPr>
      <cdr:spPr>
        <a:xfrm xmlns:a="http://schemas.openxmlformats.org/drawingml/2006/main">
          <a:off x="152400" y="233363"/>
          <a:ext cx="4486275" cy="3143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pl-PL" sz="1100" dirty="0"/>
        </a:p>
      </cdr:txBody>
    </cdr:sp>
  </cdr:relSizeAnchor>
  <cdr:relSizeAnchor xmlns:cdr="http://schemas.openxmlformats.org/drawingml/2006/chartDrawing">
    <cdr:from>
      <cdr:x>0</cdr:x>
      <cdr:y>0</cdr:y>
    </cdr:from>
    <cdr:to>
      <cdr:x>1</cdr:x>
      <cdr:y>0.09549</cdr:y>
    </cdr:to>
    <cdr:sp macro="" textlink="">
      <cdr:nvSpPr>
        <cdr:cNvPr id="6" name="pole tekstowe 5"/>
        <cdr:cNvSpPr txBox="1"/>
      </cdr:nvSpPr>
      <cdr:spPr>
        <a:xfrm xmlns:a="http://schemas.openxmlformats.org/drawingml/2006/main">
          <a:off x="0" y="0"/>
          <a:ext cx="4981575" cy="261938"/>
        </a:xfrm>
        <a:prstGeom xmlns:a="http://schemas.openxmlformats.org/drawingml/2006/main" prst="rect">
          <a:avLst/>
        </a:prstGeom>
        <a:solidFill xmlns:a="http://schemas.openxmlformats.org/drawingml/2006/main">
          <a:srgbClr val="1A7096"/>
        </a:solidFill>
        <a:ln xmlns:a="http://schemas.openxmlformats.org/drawingml/2006/main">
          <a:solidFill>
            <a:srgbClr val="1A7096"/>
          </a:solidFill>
        </a:ln>
      </cdr:spPr>
      <cdr:txBody>
        <a:bodyPr xmlns:a="http://schemas.openxmlformats.org/drawingml/2006/main" vertOverflow="clip" wrap="square" rtlCol="0" anchor="ctr" anchorCtr="0"/>
        <a:lstStyle xmlns:a="http://schemas.openxmlformats.org/drawingml/2006/main"/>
        <a:p xmlns:a="http://schemas.openxmlformats.org/drawingml/2006/main">
          <a:pPr algn="ctr"/>
          <a:r>
            <a:rPr lang="pl-PL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BZ Wynik finansowy netto 2024.06: 56,8 mln zł</a:t>
          </a:r>
        </a:p>
      </cdr:txBody>
    </cdr:sp>
  </cdr:relSizeAnchor>
  <cdr:relSizeAnchor xmlns:cdr="http://schemas.openxmlformats.org/drawingml/2006/chartDrawing">
    <cdr:from>
      <cdr:x>0</cdr:x>
      <cdr:y>0.91493</cdr:y>
    </cdr:from>
    <cdr:to>
      <cdr:x>1</cdr:x>
      <cdr:y>1</cdr:y>
    </cdr:to>
    <cdr:sp macro="" textlink="">
      <cdr:nvSpPr>
        <cdr:cNvPr id="7" name="pole tekstowe 1"/>
        <cdr:cNvSpPr txBox="1"/>
      </cdr:nvSpPr>
      <cdr:spPr>
        <a:xfrm xmlns:a="http://schemas.openxmlformats.org/drawingml/2006/main">
          <a:off x="0" y="2509838"/>
          <a:ext cx="4981575" cy="233362"/>
        </a:xfrm>
        <a:prstGeom xmlns:a="http://schemas.openxmlformats.org/drawingml/2006/main" prst="rect">
          <a:avLst/>
        </a:prstGeom>
        <a:solidFill xmlns:a="http://schemas.openxmlformats.org/drawingml/2006/main">
          <a:srgbClr val="1A7096"/>
        </a:solidFill>
        <a:ln xmlns:a="http://schemas.openxmlformats.org/drawingml/2006/main">
          <a:solidFill>
            <a:srgbClr val="1A7096"/>
          </a:solidFill>
        </a:ln>
      </cdr:spPr>
      <cdr:txBody>
        <a:bodyPr xmlns:a="http://schemas.openxmlformats.org/drawingml/2006/main" wrap="square" rtlCol="0" anchor="ctr" anchorCtr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pl-PL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BZ Wynik finansowy netto 2025.06: 103,9 mln zł</a:t>
          </a:r>
        </a:p>
      </cdr:txBody>
    </cdr:sp>
  </cdr:relSizeAnchor>
  <cdr:relSizeAnchor xmlns:cdr="http://schemas.openxmlformats.org/drawingml/2006/chartDrawing">
    <cdr:from>
      <cdr:x>0.57906</cdr:x>
      <cdr:y>0.11979</cdr:y>
    </cdr:from>
    <cdr:to>
      <cdr:x>0.58097</cdr:x>
      <cdr:y>0.88021</cdr:y>
    </cdr:to>
    <cdr:cxnSp macro="">
      <cdr:nvCxnSpPr>
        <cdr:cNvPr id="9" name="Łącznik prosty ze strzałką 8">
          <a:extLst xmlns:a="http://schemas.openxmlformats.org/drawingml/2006/main">
            <a:ext uri="{FF2B5EF4-FFF2-40B4-BE49-F238E27FC236}">
              <a16:creationId xmlns:a16="http://schemas.microsoft.com/office/drawing/2014/main" id="{517DE222-63A0-4B00-9798-65580E6090DB}"/>
            </a:ext>
          </a:extLst>
        </cdr:cNvPr>
        <cdr:cNvCxnSpPr/>
      </cdr:nvCxnSpPr>
      <cdr:spPr>
        <a:xfrm xmlns:a="http://schemas.openxmlformats.org/drawingml/2006/main">
          <a:off x="4586152" y="733115"/>
          <a:ext cx="15127" cy="4653770"/>
        </a:xfrm>
        <a:prstGeom xmlns:a="http://schemas.openxmlformats.org/drawingml/2006/main" prst="straightConnector1">
          <a:avLst/>
        </a:prstGeom>
        <a:ln xmlns:a="http://schemas.openxmlformats.org/drawingml/2006/main" w="50800">
          <a:solidFill>
            <a:schemeClr val="accent2"/>
          </a:solidFill>
          <a:prstDash val="lgDash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540000" y="1870865"/>
            <a:ext cx="15240000" cy="3979886"/>
          </a:xfrm>
        </p:spPr>
        <p:txBody>
          <a:bodyPr anchor="b"/>
          <a:lstStyle>
            <a:lvl1pPr algn="ctr">
              <a:defRPr sz="10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540000" y="6004231"/>
            <a:ext cx="15240000" cy="2759987"/>
          </a:xfrm>
        </p:spPr>
        <p:txBody>
          <a:bodyPr/>
          <a:lstStyle>
            <a:lvl1pPr marL="0" indent="0" algn="ctr">
              <a:buNone/>
              <a:defRPr sz="4000"/>
            </a:lvl1pPr>
            <a:lvl2pPr marL="762015" indent="0" algn="ctr">
              <a:buNone/>
              <a:defRPr sz="3333"/>
            </a:lvl2pPr>
            <a:lvl3pPr marL="1524030" indent="0" algn="ctr">
              <a:buNone/>
              <a:defRPr sz="3000"/>
            </a:lvl3pPr>
            <a:lvl4pPr marL="2286046" indent="0" algn="ctr">
              <a:buNone/>
              <a:defRPr sz="2667"/>
            </a:lvl4pPr>
            <a:lvl5pPr marL="3048061" indent="0" algn="ctr">
              <a:buNone/>
              <a:defRPr sz="2667"/>
            </a:lvl5pPr>
            <a:lvl6pPr marL="3810076" indent="0" algn="ctr">
              <a:buNone/>
              <a:defRPr sz="2667"/>
            </a:lvl6pPr>
            <a:lvl7pPr marL="4572091" indent="0" algn="ctr">
              <a:buNone/>
              <a:defRPr sz="2667"/>
            </a:lvl7pPr>
            <a:lvl8pPr marL="5334107" indent="0" algn="ctr">
              <a:buNone/>
              <a:defRPr sz="2667"/>
            </a:lvl8pPr>
            <a:lvl9pPr marL="6096122" indent="0" algn="ctr">
              <a:buNone/>
              <a:defRPr sz="2667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1397000" y="10595389"/>
            <a:ext cx="4572000" cy="608626"/>
          </a:xfrm>
          <a:prstGeom prst="rect">
            <a:avLst/>
          </a:prstGeom>
        </p:spPr>
        <p:txBody>
          <a:bodyPr/>
          <a:lstStyle/>
          <a:p>
            <a:fld id="{30E141AE-00EB-4B35-80FA-3224ACC638EF}" type="datetimeFigureOut">
              <a:rPr lang="pl-PL" smtClean="0"/>
              <a:t>10.10.2025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6731000" y="10595389"/>
            <a:ext cx="6858000" cy="608626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14351000" y="10595389"/>
            <a:ext cx="4572000" cy="608626"/>
          </a:xfrm>
          <a:prstGeom prst="rect">
            <a:avLst/>
          </a:prstGeom>
        </p:spPr>
        <p:txBody>
          <a:bodyPr/>
          <a:lstStyle/>
          <a:p>
            <a:fld id="{B5E31EF6-68AA-4D38-9DF1-9DFE73D1537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3738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99647" y="608627"/>
            <a:ext cx="17526000" cy="2209579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399647" y="2802328"/>
            <a:ext cx="8596312" cy="1373377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62015" indent="0">
              <a:buNone/>
              <a:defRPr sz="3333" b="1"/>
            </a:lvl2pPr>
            <a:lvl3pPr marL="1524030" indent="0">
              <a:buNone/>
              <a:defRPr sz="3000" b="1"/>
            </a:lvl3pPr>
            <a:lvl4pPr marL="2286046" indent="0">
              <a:buNone/>
              <a:defRPr sz="2667" b="1"/>
            </a:lvl4pPr>
            <a:lvl5pPr marL="3048061" indent="0">
              <a:buNone/>
              <a:defRPr sz="2667" b="1"/>
            </a:lvl5pPr>
            <a:lvl6pPr marL="3810076" indent="0">
              <a:buNone/>
              <a:defRPr sz="2667" b="1"/>
            </a:lvl6pPr>
            <a:lvl7pPr marL="4572091" indent="0">
              <a:buNone/>
              <a:defRPr sz="2667" b="1"/>
            </a:lvl7pPr>
            <a:lvl8pPr marL="5334107" indent="0">
              <a:buNone/>
              <a:defRPr sz="2667" b="1"/>
            </a:lvl8pPr>
            <a:lvl9pPr marL="6096122" indent="0">
              <a:buNone/>
              <a:defRPr sz="2667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1399647" y="4175705"/>
            <a:ext cx="8596312" cy="6141833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10287000" y="2802328"/>
            <a:ext cx="8638647" cy="1373377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62015" indent="0">
              <a:buNone/>
              <a:defRPr sz="3333" b="1"/>
            </a:lvl2pPr>
            <a:lvl3pPr marL="1524030" indent="0">
              <a:buNone/>
              <a:defRPr sz="3000" b="1"/>
            </a:lvl3pPr>
            <a:lvl4pPr marL="2286046" indent="0">
              <a:buNone/>
              <a:defRPr sz="2667" b="1"/>
            </a:lvl4pPr>
            <a:lvl5pPr marL="3048061" indent="0">
              <a:buNone/>
              <a:defRPr sz="2667" b="1"/>
            </a:lvl5pPr>
            <a:lvl6pPr marL="3810076" indent="0">
              <a:buNone/>
              <a:defRPr sz="2667" b="1"/>
            </a:lvl6pPr>
            <a:lvl7pPr marL="4572091" indent="0">
              <a:buNone/>
              <a:defRPr sz="2667" b="1"/>
            </a:lvl7pPr>
            <a:lvl8pPr marL="5334107" indent="0">
              <a:buNone/>
              <a:defRPr sz="2667" b="1"/>
            </a:lvl8pPr>
            <a:lvl9pPr marL="6096122" indent="0">
              <a:buNone/>
              <a:defRPr sz="2667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10287000" y="4175705"/>
            <a:ext cx="8638647" cy="6141833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>
          <a:xfrm>
            <a:off x="1397000" y="10595389"/>
            <a:ext cx="4572000" cy="608626"/>
          </a:xfrm>
          <a:prstGeom prst="rect">
            <a:avLst/>
          </a:prstGeom>
        </p:spPr>
        <p:txBody>
          <a:bodyPr/>
          <a:lstStyle/>
          <a:p>
            <a:fld id="{94A7D1E1-3045-4228-964E-952E0F64843A}" type="datetime1">
              <a:rPr lang="pl-PL" smtClean="0"/>
              <a:t>10.10.2025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>
          <a:xfrm>
            <a:off x="6731000" y="10595389"/>
            <a:ext cx="6858000" cy="608626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>
          <a:xfrm>
            <a:off x="14351000" y="10595389"/>
            <a:ext cx="4572000" cy="608626"/>
          </a:xfrm>
          <a:prstGeom prst="rect">
            <a:avLst/>
          </a:prstGeom>
        </p:spPr>
        <p:txBody>
          <a:bodyPr/>
          <a:lstStyle/>
          <a:p>
            <a:endParaRPr lang="pl-PL"/>
          </a:p>
          <a:p>
            <a:r>
              <a:rPr lang="pl-PL"/>
              <a:t>Slajd </a:t>
            </a:r>
            <a:fld id="{C9D090F5-88AF-4836-A38F-3DD32B8B7058}" type="slidenum">
              <a:rPr lang="pl-PL" smtClean="0"/>
              <a:pPr/>
              <a:t>‹#›</a:t>
            </a:fld>
            <a:r>
              <a:rPr lang="pl-PL"/>
              <a:t>/33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4204412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99648" y="762106"/>
            <a:ext cx="6553728" cy="2667371"/>
          </a:xfrm>
        </p:spPr>
        <p:txBody>
          <a:bodyPr anchor="b"/>
          <a:lstStyle>
            <a:lvl1pPr>
              <a:defRPr sz="5333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638647" y="1645938"/>
            <a:ext cx="10287000" cy="8123837"/>
          </a:xfrm>
        </p:spPr>
        <p:txBody>
          <a:bodyPr/>
          <a:lstStyle>
            <a:lvl1pPr>
              <a:defRPr sz="5333"/>
            </a:lvl1pPr>
            <a:lvl2pPr>
              <a:defRPr sz="4667"/>
            </a:lvl2pPr>
            <a:lvl3pPr>
              <a:defRPr sz="4000"/>
            </a:lvl3pPr>
            <a:lvl4pPr>
              <a:defRPr sz="3333"/>
            </a:lvl4pPr>
            <a:lvl5pPr>
              <a:defRPr sz="3333"/>
            </a:lvl5pPr>
            <a:lvl6pPr>
              <a:defRPr sz="3333"/>
            </a:lvl6pPr>
            <a:lvl7pPr>
              <a:defRPr sz="3333"/>
            </a:lvl7pPr>
            <a:lvl8pPr>
              <a:defRPr sz="3333"/>
            </a:lvl8pPr>
            <a:lvl9pPr>
              <a:defRPr sz="3333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399648" y="3429477"/>
            <a:ext cx="6553728" cy="6353529"/>
          </a:xfrm>
        </p:spPr>
        <p:txBody>
          <a:bodyPr/>
          <a:lstStyle>
            <a:lvl1pPr marL="0" indent="0">
              <a:buNone/>
              <a:defRPr sz="2667"/>
            </a:lvl1pPr>
            <a:lvl2pPr marL="762015" indent="0">
              <a:buNone/>
              <a:defRPr sz="2333"/>
            </a:lvl2pPr>
            <a:lvl3pPr marL="1524030" indent="0">
              <a:buNone/>
              <a:defRPr sz="2000"/>
            </a:lvl3pPr>
            <a:lvl4pPr marL="2286046" indent="0">
              <a:buNone/>
              <a:defRPr sz="1667"/>
            </a:lvl4pPr>
            <a:lvl5pPr marL="3048061" indent="0">
              <a:buNone/>
              <a:defRPr sz="1667"/>
            </a:lvl5pPr>
            <a:lvl6pPr marL="3810076" indent="0">
              <a:buNone/>
              <a:defRPr sz="1667"/>
            </a:lvl6pPr>
            <a:lvl7pPr marL="4572091" indent="0">
              <a:buNone/>
              <a:defRPr sz="1667"/>
            </a:lvl7pPr>
            <a:lvl8pPr marL="5334107" indent="0">
              <a:buNone/>
              <a:defRPr sz="1667"/>
            </a:lvl8pPr>
            <a:lvl9pPr marL="6096122" indent="0">
              <a:buNone/>
              <a:defRPr sz="1667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1397000" y="10595389"/>
            <a:ext cx="4572000" cy="608626"/>
          </a:xfrm>
          <a:prstGeom prst="rect">
            <a:avLst/>
          </a:prstGeom>
        </p:spPr>
        <p:txBody>
          <a:bodyPr/>
          <a:lstStyle/>
          <a:p>
            <a:fld id="{94A7D1E1-3045-4228-964E-952E0F64843A}" type="datetime1">
              <a:rPr lang="pl-PL" smtClean="0"/>
              <a:t>10.10.2025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6731000" y="10595389"/>
            <a:ext cx="6858000" cy="608626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14351000" y="10595389"/>
            <a:ext cx="4572000" cy="608626"/>
          </a:xfrm>
          <a:prstGeom prst="rect">
            <a:avLst/>
          </a:prstGeom>
        </p:spPr>
        <p:txBody>
          <a:bodyPr/>
          <a:lstStyle/>
          <a:p>
            <a:endParaRPr lang="pl-PL"/>
          </a:p>
          <a:p>
            <a:r>
              <a:rPr lang="pl-PL"/>
              <a:t>Slajd </a:t>
            </a:r>
            <a:fld id="{C9D090F5-88AF-4836-A38F-3DD32B8B7058}" type="slidenum">
              <a:rPr lang="pl-PL" smtClean="0"/>
              <a:pPr/>
              <a:t>‹#›</a:t>
            </a:fld>
            <a:r>
              <a:rPr lang="pl-PL"/>
              <a:t>/33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19293313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ludi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zawartości 6"/>
          <p:cNvSpPr>
            <a:spLocks noGrp="1"/>
          </p:cNvSpPr>
          <p:nvPr>
            <p:ph sz="quarter" idx="10" hasCustomPrompt="1"/>
          </p:nvPr>
        </p:nvSpPr>
        <p:spPr>
          <a:xfrm>
            <a:off x="5437596" y="4753272"/>
            <a:ext cx="9289429" cy="1741488"/>
          </a:xfrm>
        </p:spPr>
        <p:txBody>
          <a:bodyPr>
            <a:normAutofit/>
          </a:bodyPr>
          <a:lstStyle>
            <a:lvl1pPr marL="0" indent="0" algn="ctr">
              <a:buNone/>
              <a:defRPr sz="5400">
                <a:solidFill>
                  <a:schemeClr val="accent1"/>
                </a:solidFill>
              </a:defRPr>
            </a:lvl1pPr>
          </a:lstStyle>
          <a:p>
            <a:pPr lvl="0"/>
            <a:r>
              <a:rPr lang="pl-PL" dirty="0"/>
              <a:t>[do uzupełnienia]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5101384" y="4278160"/>
            <a:ext cx="9688043" cy="2398650"/>
            <a:chOff x="1291537" y="7275442"/>
            <a:chExt cx="15571304" cy="3273287"/>
          </a:xfrm>
          <a:solidFill>
            <a:schemeClr val="accent1"/>
          </a:solidFill>
        </p:grpSpPr>
        <p:cxnSp>
          <p:nvCxnSpPr>
            <p:cNvPr id="17" name="Łącznik prosty 16"/>
            <p:cNvCxnSpPr/>
            <p:nvPr/>
          </p:nvCxnSpPr>
          <p:spPr>
            <a:xfrm>
              <a:off x="1291537" y="7275442"/>
              <a:ext cx="15571304" cy="0"/>
            </a:xfrm>
            <a:prstGeom prst="line">
              <a:avLst/>
            </a:prstGeom>
            <a:grpFill/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Łącznik prosty 17"/>
            <p:cNvCxnSpPr/>
            <p:nvPr/>
          </p:nvCxnSpPr>
          <p:spPr>
            <a:xfrm>
              <a:off x="1291537" y="10548729"/>
              <a:ext cx="15571304" cy="0"/>
            </a:xfrm>
            <a:prstGeom prst="line">
              <a:avLst/>
            </a:prstGeom>
            <a:grpFill/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Pagon 18"/>
          <p:cNvSpPr/>
          <p:nvPr/>
        </p:nvSpPr>
        <p:spPr>
          <a:xfrm>
            <a:off x="2469189" y="4280442"/>
            <a:ext cx="868118" cy="2396368"/>
          </a:xfrm>
          <a:prstGeom prst="chevron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20" name="Pagon 19"/>
          <p:cNvSpPr/>
          <p:nvPr/>
        </p:nvSpPr>
        <p:spPr>
          <a:xfrm>
            <a:off x="3520044" y="4280442"/>
            <a:ext cx="868118" cy="2396368"/>
          </a:xfrm>
          <a:prstGeom prst="chevron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21" name="Pagon 20"/>
          <p:cNvSpPr/>
          <p:nvPr/>
        </p:nvSpPr>
        <p:spPr>
          <a:xfrm>
            <a:off x="16837127" y="4308475"/>
            <a:ext cx="868118" cy="2396368"/>
          </a:xfrm>
          <a:prstGeom prst="chevron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22" name="Pagon 21"/>
          <p:cNvSpPr/>
          <p:nvPr/>
        </p:nvSpPr>
        <p:spPr>
          <a:xfrm>
            <a:off x="15685386" y="4280442"/>
            <a:ext cx="868118" cy="2396368"/>
          </a:xfrm>
          <a:prstGeom prst="chevron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051455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ajd końcowy - dziękuję za uwag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a 9"/>
          <p:cNvGrpSpPr/>
          <p:nvPr/>
        </p:nvGrpSpPr>
        <p:grpSpPr>
          <a:xfrm>
            <a:off x="4402068" y="4079671"/>
            <a:ext cx="10463002" cy="3273287"/>
            <a:chOff x="1291537" y="7275442"/>
            <a:chExt cx="15571304" cy="3273287"/>
          </a:xfrm>
        </p:grpSpPr>
        <p:cxnSp>
          <p:nvCxnSpPr>
            <p:cNvPr id="14" name="Łącznik prosty 13"/>
            <p:cNvCxnSpPr/>
            <p:nvPr/>
          </p:nvCxnSpPr>
          <p:spPr>
            <a:xfrm>
              <a:off x="1291537" y="7275442"/>
              <a:ext cx="15571304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Łącznik prosty 14"/>
            <p:cNvCxnSpPr/>
            <p:nvPr/>
          </p:nvCxnSpPr>
          <p:spPr>
            <a:xfrm>
              <a:off x="1291537" y="10548729"/>
              <a:ext cx="15571304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Pagon 15"/>
          <p:cNvSpPr/>
          <p:nvPr/>
        </p:nvSpPr>
        <p:spPr>
          <a:xfrm>
            <a:off x="2456621" y="4079671"/>
            <a:ext cx="1585981" cy="32732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7" name="Pagon 16"/>
          <p:cNvSpPr/>
          <p:nvPr/>
        </p:nvSpPr>
        <p:spPr>
          <a:xfrm rot="10800000">
            <a:off x="15299080" y="4079671"/>
            <a:ext cx="1504676" cy="32732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6821871" y="5206622"/>
            <a:ext cx="71855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20316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5400" dirty="0">
                <a:solidFill>
                  <a:schemeClr val="accent1"/>
                </a:solidFill>
              </a:rPr>
              <a:t>Dziękuję za uwagę!</a:t>
            </a:r>
          </a:p>
          <a:p>
            <a:endParaRPr lang="pl-PL" sz="5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993722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ajd końcowy - Departa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372C5448-B3DA-4B9A-96BC-7F79BF2FA5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6"/>
          <a:stretch/>
        </p:blipFill>
        <p:spPr>
          <a:xfrm>
            <a:off x="2646947" y="4350619"/>
            <a:ext cx="14755529" cy="3012707"/>
          </a:xfrm>
          <a:prstGeom prst="rect">
            <a:avLst/>
          </a:prstGeom>
        </p:spPr>
      </p:pic>
      <p:sp>
        <p:nvSpPr>
          <p:cNvPr id="5" name="Pagon 15">
            <a:extLst>
              <a:ext uri="{FF2B5EF4-FFF2-40B4-BE49-F238E27FC236}">
                <a16:creationId xmlns:a16="http://schemas.microsoft.com/office/drawing/2014/main" id="{2DA53B2E-1F09-4769-9890-4C273A9E2C2A}"/>
              </a:ext>
            </a:extLst>
          </p:cNvPr>
          <p:cNvSpPr/>
          <p:nvPr userDrawn="1"/>
        </p:nvSpPr>
        <p:spPr>
          <a:xfrm>
            <a:off x="2009003" y="4350619"/>
            <a:ext cx="1257348" cy="3012707"/>
          </a:xfrm>
          <a:prstGeom prst="chevron">
            <a:avLst/>
          </a:prstGeom>
          <a:solidFill>
            <a:srgbClr val="161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6" name="Pagon 16">
            <a:extLst>
              <a:ext uri="{FF2B5EF4-FFF2-40B4-BE49-F238E27FC236}">
                <a16:creationId xmlns:a16="http://schemas.microsoft.com/office/drawing/2014/main" id="{BF6DB63A-B35D-4909-9BF4-C52A98717936}"/>
              </a:ext>
            </a:extLst>
          </p:cNvPr>
          <p:cNvSpPr/>
          <p:nvPr userDrawn="1"/>
        </p:nvSpPr>
        <p:spPr>
          <a:xfrm rot="10800000">
            <a:off x="16811420" y="4350618"/>
            <a:ext cx="1192891" cy="3012707"/>
          </a:xfrm>
          <a:prstGeom prst="chevron">
            <a:avLst/>
          </a:prstGeom>
          <a:solidFill>
            <a:srgbClr val="E67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7" name="Pagon 15">
            <a:extLst>
              <a:ext uri="{FF2B5EF4-FFF2-40B4-BE49-F238E27FC236}">
                <a16:creationId xmlns:a16="http://schemas.microsoft.com/office/drawing/2014/main" id="{BC96A280-F5FF-4B77-B66B-E0C7704A5786}"/>
              </a:ext>
            </a:extLst>
          </p:cNvPr>
          <p:cNvSpPr/>
          <p:nvPr userDrawn="1"/>
        </p:nvSpPr>
        <p:spPr>
          <a:xfrm>
            <a:off x="846585" y="4350617"/>
            <a:ext cx="1257348" cy="3012707"/>
          </a:xfrm>
          <a:prstGeom prst="chevron">
            <a:avLst/>
          </a:prstGeom>
          <a:solidFill>
            <a:srgbClr val="161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8" name="Pagon 16">
            <a:extLst>
              <a:ext uri="{FF2B5EF4-FFF2-40B4-BE49-F238E27FC236}">
                <a16:creationId xmlns:a16="http://schemas.microsoft.com/office/drawing/2014/main" id="{D6EB8BB9-12A8-4ACD-A0B3-0D399175BC38}"/>
              </a:ext>
            </a:extLst>
          </p:cNvPr>
          <p:cNvSpPr/>
          <p:nvPr userDrawn="1"/>
        </p:nvSpPr>
        <p:spPr>
          <a:xfrm rot="10800000">
            <a:off x="17945490" y="4350616"/>
            <a:ext cx="1192891" cy="3012707"/>
          </a:xfrm>
          <a:prstGeom prst="chevron">
            <a:avLst/>
          </a:prstGeom>
          <a:solidFill>
            <a:srgbClr val="E67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6E692C27-08AC-4F17-BD81-0844B7A5AED5}"/>
              </a:ext>
            </a:extLst>
          </p:cNvPr>
          <p:cNvSpPr txBox="1"/>
          <p:nvPr userDrawn="1"/>
        </p:nvSpPr>
        <p:spPr>
          <a:xfrm>
            <a:off x="3266351" y="4768662"/>
            <a:ext cx="126734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Departament </a:t>
            </a:r>
            <a:r>
              <a:rPr lang="pl-PL" sz="28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Bankowości Spółdzielczej</a:t>
            </a:r>
          </a:p>
          <a:p>
            <a:endParaRPr lang="pl-PL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28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dbs</a:t>
            </a:r>
            <a:r>
              <a:rPr lang="pl-PL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@knf.gov.pl</a:t>
            </a:r>
          </a:p>
          <a:p>
            <a:r>
              <a:rPr lang="pl-PL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Piękna 20, 00-549 Warszawa</a:t>
            </a:r>
          </a:p>
          <a:p>
            <a:r>
              <a:rPr lang="pl-PL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www.knf.gov.pl</a:t>
            </a:r>
          </a:p>
          <a:p>
            <a:endParaRPr lang="pl-PL" sz="2800" b="1" dirty="0">
              <a:solidFill>
                <a:schemeClr val="tx1"/>
              </a:solidFill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84C92E38-89D6-4B3C-8F92-D151283F7279}"/>
              </a:ext>
            </a:extLst>
          </p:cNvPr>
          <p:cNvSpPr/>
          <p:nvPr userDrawn="1"/>
        </p:nvSpPr>
        <p:spPr>
          <a:xfrm>
            <a:off x="0" y="0"/>
            <a:ext cx="20320000" cy="18037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193D7F03-4D63-404C-92B0-1683BB510B99}"/>
              </a:ext>
            </a:extLst>
          </p:cNvPr>
          <p:cNvSpPr/>
          <p:nvPr userDrawn="1"/>
        </p:nvSpPr>
        <p:spPr>
          <a:xfrm>
            <a:off x="0" y="9627840"/>
            <a:ext cx="20320000" cy="18037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2320695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ajd końcowy - Departament niebiesk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le tekstowe 7"/>
          <p:cNvSpPr txBox="1"/>
          <p:nvPr/>
        </p:nvSpPr>
        <p:spPr>
          <a:xfrm>
            <a:off x="740774" y="5882672"/>
            <a:ext cx="126734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b="1" dirty="0">
                <a:solidFill>
                  <a:schemeClr val="tx1"/>
                </a:solidFill>
              </a:rPr>
              <a:t>Departament </a:t>
            </a:r>
            <a:r>
              <a:rPr lang="pl-PL" sz="3200" b="1" dirty="0">
                <a:solidFill>
                  <a:schemeClr val="accent6">
                    <a:lumMod val="75000"/>
                  </a:schemeClr>
                </a:solidFill>
                <a:effectLst/>
              </a:rPr>
              <a:t>…</a:t>
            </a:r>
          </a:p>
          <a:p>
            <a:endParaRPr lang="pl-PL" sz="3200" dirty="0">
              <a:solidFill>
                <a:schemeClr val="accent1"/>
              </a:solidFill>
            </a:endParaRPr>
          </a:p>
          <a:p>
            <a:r>
              <a:rPr lang="pl-PL" sz="3200" dirty="0">
                <a:solidFill>
                  <a:schemeClr val="tx1"/>
                </a:solidFill>
              </a:rPr>
              <a:t>tel. +48 22 262-</a:t>
            </a:r>
            <a:r>
              <a:rPr lang="pl-PL" sz="3200" dirty="0">
                <a:solidFill>
                  <a:schemeClr val="accent6">
                    <a:lumMod val="75000"/>
                  </a:schemeClr>
                </a:solidFill>
              </a:rPr>
              <a:t>…</a:t>
            </a:r>
          </a:p>
          <a:p>
            <a:r>
              <a:rPr lang="pl-PL" sz="3200" dirty="0">
                <a:solidFill>
                  <a:schemeClr val="accent6">
                    <a:lumMod val="75000"/>
                  </a:schemeClr>
                </a:solidFill>
              </a:rPr>
              <a:t>…</a:t>
            </a:r>
            <a:r>
              <a:rPr lang="pl-PL" sz="3200" dirty="0">
                <a:solidFill>
                  <a:schemeClr val="tx1"/>
                </a:solidFill>
              </a:rPr>
              <a:t>@knf.gov.pl</a:t>
            </a:r>
          </a:p>
          <a:p>
            <a:r>
              <a:rPr lang="pl-PL" sz="3200" dirty="0">
                <a:solidFill>
                  <a:schemeClr val="tx1"/>
                </a:solidFill>
              </a:rPr>
              <a:t>Piękna 20, 00-549 Warszawa</a:t>
            </a:r>
          </a:p>
          <a:p>
            <a:r>
              <a:rPr lang="pl-PL" sz="3200" b="1" dirty="0">
                <a:solidFill>
                  <a:schemeClr val="tx1"/>
                </a:solidFill>
              </a:rPr>
              <a:t>www.knf.gov.pl</a:t>
            </a:r>
          </a:p>
        </p:txBody>
      </p:sp>
    </p:spTree>
    <p:extLst>
      <p:ext uri="{BB962C8B-B14F-4D97-AF65-F5344CB8AC3E}">
        <p14:creationId xmlns:p14="http://schemas.microsoft.com/office/powerpoint/2010/main" val="2404966182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- duż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27507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- inwersj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59418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540000" y="1870865"/>
            <a:ext cx="15240000" cy="3979886"/>
          </a:xfrm>
        </p:spPr>
        <p:txBody>
          <a:bodyPr anchor="b"/>
          <a:lstStyle>
            <a:lvl1pPr algn="ctr">
              <a:defRPr sz="10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540000" y="6004231"/>
            <a:ext cx="15240000" cy="2759987"/>
          </a:xfrm>
        </p:spPr>
        <p:txBody>
          <a:bodyPr/>
          <a:lstStyle>
            <a:lvl1pPr marL="0" indent="0" algn="ctr">
              <a:buNone/>
              <a:defRPr sz="4000"/>
            </a:lvl1pPr>
            <a:lvl2pPr marL="762015" indent="0" algn="ctr">
              <a:buNone/>
              <a:defRPr sz="3333"/>
            </a:lvl2pPr>
            <a:lvl3pPr marL="1524030" indent="0" algn="ctr">
              <a:buNone/>
              <a:defRPr sz="3000"/>
            </a:lvl3pPr>
            <a:lvl4pPr marL="2286046" indent="0" algn="ctr">
              <a:buNone/>
              <a:defRPr sz="2667"/>
            </a:lvl4pPr>
            <a:lvl5pPr marL="3048061" indent="0" algn="ctr">
              <a:buNone/>
              <a:defRPr sz="2667"/>
            </a:lvl5pPr>
            <a:lvl6pPr marL="3810076" indent="0" algn="ctr">
              <a:buNone/>
              <a:defRPr sz="2667"/>
            </a:lvl6pPr>
            <a:lvl7pPr marL="4572091" indent="0" algn="ctr">
              <a:buNone/>
              <a:defRPr sz="2667"/>
            </a:lvl7pPr>
            <a:lvl8pPr marL="5334107" indent="0" algn="ctr">
              <a:buNone/>
              <a:defRPr sz="2667"/>
            </a:lvl8pPr>
            <a:lvl9pPr marL="6096122" indent="0" algn="ctr">
              <a:buNone/>
              <a:defRPr sz="2667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1AE-00EB-4B35-80FA-3224ACC638EF}" type="datetimeFigureOut">
              <a:rPr lang="pl-PL" smtClean="0"/>
              <a:t>10.10.2025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1EF6-68AA-4D38-9DF1-9DFE73D1537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96884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0C3F5-0D09-4D2D-B4B4-797783E5C691}" type="datetime1">
              <a:rPr lang="pl-PL" smtClean="0"/>
              <a:t>10.10.2025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1EF6-68AA-4D38-9DF1-9DFE73D1537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36208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1397000" y="10595389"/>
            <a:ext cx="4572000" cy="608626"/>
          </a:xfrm>
          <a:prstGeom prst="rect">
            <a:avLst/>
          </a:prstGeom>
        </p:spPr>
        <p:txBody>
          <a:bodyPr/>
          <a:lstStyle/>
          <a:p>
            <a:fld id="{C1E0C3F5-0D09-4D2D-B4B4-797783E5C691}" type="datetime1">
              <a:rPr lang="pl-PL" smtClean="0"/>
              <a:t>10.10.2025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6731000" y="10595389"/>
            <a:ext cx="6858000" cy="608626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14351000" y="10595389"/>
            <a:ext cx="4572000" cy="608626"/>
          </a:xfrm>
          <a:prstGeom prst="rect">
            <a:avLst/>
          </a:prstGeom>
        </p:spPr>
        <p:txBody>
          <a:bodyPr/>
          <a:lstStyle/>
          <a:p>
            <a:fld id="{B5E31EF6-68AA-4D38-9DF1-9DFE73D1537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816739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 - niebiesk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15430638" y="10586468"/>
            <a:ext cx="4572000" cy="608626"/>
          </a:xfrm>
        </p:spPr>
        <p:txBody>
          <a:bodyPr/>
          <a:lstStyle>
            <a:lvl1pPr>
              <a:defRPr sz="3200"/>
            </a:lvl1pPr>
          </a:lstStyle>
          <a:p>
            <a:fld id="{B5E31EF6-68AA-4D38-9DF1-9DFE73D15375}" type="slidenum">
              <a:rPr lang="pl-PL" smtClean="0"/>
              <a:pPr/>
              <a:t>‹#›</a:t>
            </a:fld>
            <a:endParaRPr lang="pl-PL" dirty="0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2638" y="230652"/>
            <a:ext cx="3600000" cy="1078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6785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397000" y="3043131"/>
            <a:ext cx="8636000" cy="72532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10287000" y="3043131"/>
            <a:ext cx="8636000" cy="72532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D1E1-3045-4228-964E-952E0F64843A}" type="datetime1">
              <a:rPr lang="pl-PL" smtClean="0"/>
              <a:t>10.10.2025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pl-PL"/>
          </a:p>
          <a:p>
            <a:r>
              <a:rPr lang="pl-PL"/>
              <a:t>Slajd </a:t>
            </a:r>
            <a:fld id="{C9D090F5-88AF-4836-A38F-3DD32B8B7058}" type="slidenum">
              <a:rPr lang="pl-PL" smtClean="0"/>
              <a:pPr/>
              <a:t>‹#›</a:t>
            </a:fld>
            <a:r>
              <a:rPr lang="pl-PL"/>
              <a:t>/33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46363130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49A19-D21A-45D3-9328-71687D1CF6C9}" type="datetime1">
              <a:rPr lang="pl-PL" smtClean="0"/>
              <a:t>10.10.2025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1EF6-68AA-4D38-9DF1-9DFE73D1537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948194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y Merytorycz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7727" y="0"/>
            <a:ext cx="2922273" cy="683062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674534"/>
            <a:ext cx="20320000" cy="900125"/>
          </a:xfrm>
          <a:prstGeom prst="rect">
            <a:avLst/>
          </a:prstGeom>
          <a:solidFill>
            <a:srgbClr val="001A72"/>
          </a:solidFill>
        </p:spPr>
        <p:txBody>
          <a:bodyPr anchor="ctr">
            <a:noAutofit/>
          </a:bodyPr>
          <a:lstStyle>
            <a:lvl1pPr>
              <a:defRPr sz="4001" b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+mn-lt"/>
              </a:defRPr>
            </a:lvl1pPr>
          </a:lstStyle>
          <a:p>
            <a:endParaRPr lang="pl-PL" dirty="0"/>
          </a:p>
        </p:txBody>
      </p:sp>
      <p:sp>
        <p:nvSpPr>
          <p:cNvPr id="5" name="pole tekstowe 4"/>
          <p:cNvSpPr txBox="1"/>
          <p:nvPr userDrawn="1"/>
        </p:nvSpPr>
        <p:spPr>
          <a:xfrm>
            <a:off x="411225" y="178280"/>
            <a:ext cx="1659056" cy="326501"/>
          </a:xfrm>
          <a:prstGeom prst="rect">
            <a:avLst/>
          </a:prstGeom>
          <a:noFill/>
          <a:ln>
            <a:noFill/>
          </a:ln>
        </p:spPr>
        <p:txBody>
          <a:bodyPr wrap="square" lIns="120017" tIns="60008" rIns="120017" bIns="60008" rtlCol="0" anchor="ctr">
            <a:spAutoFit/>
          </a:bodyPr>
          <a:lstStyle/>
          <a:p>
            <a:pPr algn="l"/>
            <a:r>
              <a:rPr lang="pl-PL" sz="1334" b="1" dirty="0">
                <a:solidFill>
                  <a:srgbClr val="001A72"/>
                </a:solidFill>
              </a:rPr>
              <a:t>Slajd </a:t>
            </a:r>
            <a:fld id="{382171ED-4C9F-45F6-A6B0-21335F6A96E4}" type="slidenum">
              <a:rPr lang="pl-PL" sz="1334" b="1" smtClean="0">
                <a:solidFill>
                  <a:srgbClr val="001A72"/>
                </a:solidFill>
              </a:rPr>
              <a:pPr algn="l"/>
              <a:t>‹#›</a:t>
            </a:fld>
            <a:endParaRPr lang="pl-PL" sz="1334" b="1" dirty="0">
              <a:solidFill>
                <a:srgbClr val="001A7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008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>
            <a:spLocks noGrp="1"/>
          </p:cNvSpPr>
          <p:nvPr>
            <p:ph type="ctrTitle"/>
          </p:nvPr>
        </p:nvSpPr>
        <p:spPr>
          <a:xfrm>
            <a:off x="0" y="1275037"/>
            <a:ext cx="20320000" cy="1224000"/>
          </a:xfrm>
          <a:prstGeom prst="rect">
            <a:avLst/>
          </a:prstGeom>
          <a:solidFill>
            <a:srgbClr val="001A72"/>
          </a:solidFill>
        </p:spPr>
        <p:txBody>
          <a:bodyPr anchor="ctr">
            <a:noAutofit/>
          </a:bodyPr>
          <a:lstStyle>
            <a:lvl1pPr algn="ctr">
              <a:defRPr sz="4001" b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+mn-lt"/>
              </a:defRPr>
            </a:lvl1pPr>
          </a:lstStyle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467538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2_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A4F40-9D4C-4BB0-B89B-65581DCBD29B}" type="datetime1">
              <a:rPr lang="pl-PL" smtClean="0"/>
              <a:t>10.10.2025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1EF6-68AA-4D38-9DF1-9DFE73D1537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058548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A4F40-9D4C-4BB0-B89B-65581DCBD29B}" type="datetime1">
              <a:rPr lang="pl-PL" smtClean="0"/>
              <a:t>10.10.2025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1EF6-68AA-4D38-9DF1-9DFE73D15375}" type="slidenum">
              <a:rPr lang="pl-PL" smtClean="0"/>
              <a:t>‹#›</a:t>
            </a:fld>
            <a:endParaRPr lang="pl-PL"/>
          </a:p>
        </p:txBody>
      </p:sp>
      <p:sp>
        <p:nvSpPr>
          <p:cNvPr id="5" name="Tytuł 1"/>
          <p:cNvSpPr>
            <a:spLocks noGrp="1"/>
          </p:cNvSpPr>
          <p:nvPr>
            <p:ph type="ctrTitle"/>
          </p:nvPr>
        </p:nvSpPr>
        <p:spPr>
          <a:xfrm>
            <a:off x="0" y="1275037"/>
            <a:ext cx="20320000" cy="1224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algn="l">
              <a:defRPr lang="pl-PL" sz="3600" b="0" kern="1200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endParaRPr lang="pl-PL" dirty="0"/>
          </a:p>
        </p:txBody>
      </p:sp>
      <p:cxnSp>
        <p:nvCxnSpPr>
          <p:cNvPr id="7" name="Łącznik prosty 6"/>
          <p:cNvCxnSpPr/>
          <p:nvPr userDrawn="1"/>
        </p:nvCxnSpPr>
        <p:spPr>
          <a:xfrm flipV="1">
            <a:off x="241540" y="2191105"/>
            <a:ext cx="19927018" cy="69011"/>
          </a:xfrm>
          <a:prstGeom prst="line">
            <a:avLst/>
          </a:prstGeom>
          <a:ln w="28575">
            <a:solidFill>
              <a:schemeClr val="bg1">
                <a:lumMod val="50000"/>
                <a:lumOff val="50000"/>
              </a:schemeClr>
            </a:solidFill>
          </a:ln>
          <a:effectLst>
            <a:outerShdw blurRad="50800" dist="50800" dir="5400000" algn="ctr" rotWithShape="0">
              <a:schemeClr val="tx1">
                <a:lumMod val="7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28725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99647" y="608627"/>
            <a:ext cx="17526000" cy="2209579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399647" y="2802328"/>
            <a:ext cx="8596312" cy="1373377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62015" indent="0">
              <a:buNone/>
              <a:defRPr sz="3333" b="1"/>
            </a:lvl2pPr>
            <a:lvl3pPr marL="1524030" indent="0">
              <a:buNone/>
              <a:defRPr sz="3000" b="1"/>
            </a:lvl3pPr>
            <a:lvl4pPr marL="2286046" indent="0">
              <a:buNone/>
              <a:defRPr sz="2667" b="1"/>
            </a:lvl4pPr>
            <a:lvl5pPr marL="3048061" indent="0">
              <a:buNone/>
              <a:defRPr sz="2667" b="1"/>
            </a:lvl5pPr>
            <a:lvl6pPr marL="3810076" indent="0">
              <a:buNone/>
              <a:defRPr sz="2667" b="1"/>
            </a:lvl6pPr>
            <a:lvl7pPr marL="4572091" indent="0">
              <a:buNone/>
              <a:defRPr sz="2667" b="1"/>
            </a:lvl7pPr>
            <a:lvl8pPr marL="5334107" indent="0">
              <a:buNone/>
              <a:defRPr sz="2667" b="1"/>
            </a:lvl8pPr>
            <a:lvl9pPr marL="6096122" indent="0">
              <a:buNone/>
              <a:defRPr sz="2667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1399647" y="4175705"/>
            <a:ext cx="8596312" cy="6141833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10287000" y="2802328"/>
            <a:ext cx="8638647" cy="1373377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62015" indent="0">
              <a:buNone/>
              <a:defRPr sz="3333" b="1"/>
            </a:lvl2pPr>
            <a:lvl3pPr marL="1524030" indent="0">
              <a:buNone/>
              <a:defRPr sz="3000" b="1"/>
            </a:lvl3pPr>
            <a:lvl4pPr marL="2286046" indent="0">
              <a:buNone/>
              <a:defRPr sz="2667" b="1"/>
            </a:lvl4pPr>
            <a:lvl5pPr marL="3048061" indent="0">
              <a:buNone/>
              <a:defRPr sz="2667" b="1"/>
            </a:lvl5pPr>
            <a:lvl6pPr marL="3810076" indent="0">
              <a:buNone/>
              <a:defRPr sz="2667" b="1"/>
            </a:lvl6pPr>
            <a:lvl7pPr marL="4572091" indent="0">
              <a:buNone/>
              <a:defRPr sz="2667" b="1"/>
            </a:lvl7pPr>
            <a:lvl8pPr marL="5334107" indent="0">
              <a:buNone/>
              <a:defRPr sz="2667" b="1"/>
            </a:lvl8pPr>
            <a:lvl9pPr marL="6096122" indent="0">
              <a:buNone/>
              <a:defRPr sz="2667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10287000" y="4175705"/>
            <a:ext cx="8638647" cy="6141833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D1E1-3045-4228-964E-952E0F64843A}" type="datetime1">
              <a:rPr lang="pl-PL" smtClean="0"/>
              <a:t>10.10.2025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pl-PL"/>
          </a:p>
          <a:p>
            <a:r>
              <a:rPr lang="pl-PL"/>
              <a:t>Slajd </a:t>
            </a:r>
            <a:fld id="{C9D090F5-88AF-4836-A38F-3DD32B8B7058}" type="slidenum">
              <a:rPr lang="pl-PL" smtClean="0"/>
              <a:pPr/>
              <a:t>‹#›</a:t>
            </a:fld>
            <a:r>
              <a:rPr lang="pl-PL"/>
              <a:t>/33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92508500"/>
      </p:ext>
    </p:extLst>
  </p:cSld>
  <p:clrMapOvr>
    <a:masterClrMapping/>
  </p:clrMapOvr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99648" y="762106"/>
            <a:ext cx="6553728" cy="2667371"/>
          </a:xfrm>
        </p:spPr>
        <p:txBody>
          <a:bodyPr anchor="b"/>
          <a:lstStyle>
            <a:lvl1pPr>
              <a:defRPr sz="5333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638647" y="1645938"/>
            <a:ext cx="10287000" cy="8123837"/>
          </a:xfrm>
        </p:spPr>
        <p:txBody>
          <a:bodyPr/>
          <a:lstStyle>
            <a:lvl1pPr>
              <a:defRPr sz="5333"/>
            </a:lvl1pPr>
            <a:lvl2pPr>
              <a:defRPr sz="4667"/>
            </a:lvl2pPr>
            <a:lvl3pPr>
              <a:defRPr sz="4000"/>
            </a:lvl3pPr>
            <a:lvl4pPr>
              <a:defRPr sz="3333"/>
            </a:lvl4pPr>
            <a:lvl5pPr>
              <a:defRPr sz="3333"/>
            </a:lvl5pPr>
            <a:lvl6pPr>
              <a:defRPr sz="3333"/>
            </a:lvl6pPr>
            <a:lvl7pPr>
              <a:defRPr sz="3333"/>
            </a:lvl7pPr>
            <a:lvl8pPr>
              <a:defRPr sz="3333"/>
            </a:lvl8pPr>
            <a:lvl9pPr>
              <a:defRPr sz="3333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399648" y="3429477"/>
            <a:ext cx="6553728" cy="6353529"/>
          </a:xfrm>
        </p:spPr>
        <p:txBody>
          <a:bodyPr/>
          <a:lstStyle>
            <a:lvl1pPr marL="0" indent="0">
              <a:buNone/>
              <a:defRPr sz="2667"/>
            </a:lvl1pPr>
            <a:lvl2pPr marL="762015" indent="0">
              <a:buNone/>
              <a:defRPr sz="2333"/>
            </a:lvl2pPr>
            <a:lvl3pPr marL="1524030" indent="0">
              <a:buNone/>
              <a:defRPr sz="2000"/>
            </a:lvl3pPr>
            <a:lvl4pPr marL="2286046" indent="0">
              <a:buNone/>
              <a:defRPr sz="1667"/>
            </a:lvl4pPr>
            <a:lvl5pPr marL="3048061" indent="0">
              <a:buNone/>
              <a:defRPr sz="1667"/>
            </a:lvl5pPr>
            <a:lvl6pPr marL="3810076" indent="0">
              <a:buNone/>
              <a:defRPr sz="1667"/>
            </a:lvl6pPr>
            <a:lvl7pPr marL="4572091" indent="0">
              <a:buNone/>
              <a:defRPr sz="1667"/>
            </a:lvl7pPr>
            <a:lvl8pPr marL="5334107" indent="0">
              <a:buNone/>
              <a:defRPr sz="1667"/>
            </a:lvl8pPr>
            <a:lvl9pPr marL="6096122" indent="0">
              <a:buNone/>
              <a:defRPr sz="1667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D1E1-3045-4228-964E-952E0F64843A}" type="datetime1">
              <a:rPr lang="pl-PL" smtClean="0"/>
              <a:t>10.10.2025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pl-PL"/>
          </a:p>
          <a:p>
            <a:r>
              <a:rPr lang="pl-PL"/>
              <a:t>Slajd </a:t>
            </a:r>
            <a:fld id="{C9D090F5-88AF-4836-A38F-3DD32B8B7058}" type="slidenum">
              <a:rPr lang="pl-PL" smtClean="0"/>
              <a:pPr/>
              <a:t>‹#›</a:t>
            </a:fld>
            <a:r>
              <a:rPr lang="pl-PL"/>
              <a:t>/33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17406294"/>
      </p:ext>
    </p:extLst>
  </p:cSld>
  <p:clrMapOvr>
    <a:masterClrMapping/>
  </p:clrMapOvr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Interludi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zawartości 6"/>
          <p:cNvSpPr>
            <a:spLocks noGrp="1"/>
          </p:cNvSpPr>
          <p:nvPr>
            <p:ph sz="quarter" idx="10" hasCustomPrompt="1"/>
          </p:nvPr>
        </p:nvSpPr>
        <p:spPr>
          <a:xfrm>
            <a:off x="5437596" y="4753272"/>
            <a:ext cx="9289429" cy="1741488"/>
          </a:xfrm>
        </p:spPr>
        <p:txBody>
          <a:bodyPr>
            <a:normAutofit/>
          </a:bodyPr>
          <a:lstStyle>
            <a:lvl1pPr marL="0" indent="0" algn="ctr">
              <a:buNone/>
              <a:defRPr sz="5400">
                <a:solidFill>
                  <a:schemeClr val="accent1"/>
                </a:solidFill>
              </a:defRPr>
            </a:lvl1pPr>
          </a:lstStyle>
          <a:p>
            <a:pPr lvl="0"/>
            <a:r>
              <a:rPr lang="pl-PL" dirty="0"/>
              <a:t>[do uzupełnienia]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5101384" y="4278160"/>
            <a:ext cx="9688043" cy="2398650"/>
            <a:chOff x="1291537" y="7275442"/>
            <a:chExt cx="15571304" cy="3273287"/>
          </a:xfrm>
          <a:solidFill>
            <a:schemeClr val="accent1"/>
          </a:solidFill>
        </p:grpSpPr>
        <p:cxnSp>
          <p:nvCxnSpPr>
            <p:cNvPr id="17" name="Łącznik prosty 16"/>
            <p:cNvCxnSpPr/>
            <p:nvPr/>
          </p:nvCxnSpPr>
          <p:spPr>
            <a:xfrm>
              <a:off x="1291537" y="7275442"/>
              <a:ext cx="15571304" cy="0"/>
            </a:xfrm>
            <a:prstGeom prst="line">
              <a:avLst/>
            </a:prstGeom>
            <a:grpFill/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Łącznik prosty 17"/>
            <p:cNvCxnSpPr/>
            <p:nvPr/>
          </p:nvCxnSpPr>
          <p:spPr>
            <a:xfrm>
              <a:off x="1291537" y="10548729"/>
              <a:ext cx="15571304" cy="0"/>
            </a:xfrm>
            <a:prstGeom prst="line">
              <a:avLst/>
            </a:prstGeom>
            <a:grpFill/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Pagon 18"/>
          <p:cNvSpPr/>
          <p:nvPr/>
        </p:nvSpPr>
        <p:spPr>
          <a:xfrm>
            <a:off x="2469189" y="4280442"/>
            <a:ext cx="868118" cy="2396368"/>
          </a:xfrm>
          <a:prstGeom prst="chevron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20" name="Pagon 19"/>
          <p:cNvSpPr/>
          <p:nvPr/>
        </p:nvSpPr>
        <p:spPr>
          <a:xfrm>
            <a:off x="3520044" y="4280442"/>
            <a:ext cx="868118" cy="2396368"/>
          </a:xfrm>
          <a:prstGeom prst="chevron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21" name="Pagon 20"/>
          <p:cNvSpPr/>
          <p:nvPr/>
        </p:nvSpPr>
        <p:spPr>
          <a:xfrm>
            <a:off x="16837127" y="4308475"/>
            <a:ext cx="868118" cy="2396368"/>
          </a:xfrm>
          <a:prstGeom prst="chevron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22" name="Pagon 21"/>
          <p:cNvSpPr/>
          <p:nvPr/>
        </p:nvSpPr>
        <p:spPr>
          <a:xfrm>
            <a:off x="15685386" y="4280442"/>
            <a:ext cx="868118" cy="2396368"/>
          </a:xfrm>
          <a:prstGeom prst="chevron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205018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 - niebiesk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15430638" y="10586468"/>
            <a:ext cx="4572000" cy="60862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fld id="{B5E31EF6-68AA-4D38-9DF1-9DFE73D15375}" type="slidenum">
              <a:rPr lang="pl-PL" smtClean="0"/>
              <a:pPr/>
              <a:t>‹#›</a:t>
            </a:fld>
            <a:endParaRPr lang="pl-PL" dirty="0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2638" y="230652"/>
            <a:ext cx="3600000" cy="1078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7407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ajd końcowy - dziękuję za uwag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a 9"/>
          <p:cNvGrpSpPr/>
          <p:nvPr/>
        </p:nvGrpSpPr>
        <p:grpSpPr>
          <a:xfrm>
            <a:off x="4402068" y="4079671"/>
            <a:ext cx="10463002" cy="3273287"/>
            <a:chOff x="1291537" y="7275442"/>
            <a:chExt cx="15571304" cy="3273287"/>
          </a:xfrm>
        </p:grpSpPr>
        <p:cxnSp>
          <p:nvCxnSpPr>
            <p:cNvPr id="14" name="Łącznik prosty 13"/>
            <p:cNvCxnSpPr/>
            <p:nvPr/>
          </p:nvCxnSpPr>
          <p:spPr>
            <a:xfrm>
              <a:off x="1291537" y="7275442"/>
              <a:ext cx="15571304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Łącznik prosty 14"/>
            <p:cNvCxnSpPr/>
            <p:nvPr/>
          </p:nvCxnSpPr>
          <p:spPr>
            <a:xfrm>
              <a:off x="1291537" y="10548729"/>
              <a:ext cx="15571304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Pagon 15"/>
          <p:cNvSpPr/>
          <p:nvPr/>
        </p:nvSpPr>
        <p:spPr>
          <a:xfrm>
            <a:off x="2456621" y="4079671"/>
            <a:ext cx="1585981" cy="32732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7" name="Pagon 16"/>
          <p:cNvSpPr/>
          <p:nvPr/>
        </p:nvSpPr>
        <p:spPr>
          <a:xfrm rot="10800000">
            <a:off x="15299080" y="4079671"/>
            <a:ext cx="1504676" cy="32732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6821871" y="5206622"/>
            <a:ext cx="71855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20316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5400" dirty="0">
                <a:solidFill>
                  <a:schemeClr val="accent1"/>
                </a:solidFill>
              </a:rPr>
              <a:t>Dziękuję za uwagę!</a:t>
            </a:r>
          </a:p>
          <a:p>
            <a:endParaRPr lang="pl-PL" sz="5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86227"/>
      </p:ext>
    </p:extLst>
  </p:cSld>
  <p:clrMapOvr>
    <a:masterClrMapping/>
  </p:clrMapOvr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ajd końcowy - Departa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2973256"/>
      </p:ext>
    </p:extLst>
  </p:cSld>
  <p:clrMapOvr>
    <a:masterClrMapping/>
  </p:clrMapOvr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ajd końcowy - Departament niebiesk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le tekstowe 7"/>
          <p:cNvSpPr txBox="1"/>
          <p:nvPr/>
        </p:nvSpPr>
        <p:spPr>
          <a:xfrm>
            <a:off x="3777888" y="5229529"/>
            <a:ext cx="126734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b="1" dirty="0">
                <a:solidFill>
                  <a:schemeClr val="tx1"/>
                </a:solidFill>
              </a:rPr>
              <a:t>Departament </a:t>
            </a:r>
            <a:r>
              <a:rPr lang="pl-PL" sz="3200" b="1" dirty="0">
                <a:solidFill>
                  <a:schemeClr val="accent6">
                    <a:lumMod val="75000"/>
                  </a:schemeClr>
                </a:solidFill>
                <a:effectLst/>
              </a:rPr>
              <a:t>…</a:t>
            </a:r>
          </a:p>
          <a:p>
            <a:endParaRPr lang="pl-PL" sz="3200" dirty="0">
              <a:solidFill>
                <a:schemeClr val="accent1"/>
              </a:solidFill>
            </a:endParaRPr>
          </a:p>
          <a:p>
            <a:r>
              <a:rPr lang="pl-PL" sz="3200" dirty="0">
                <a:solidFill>
                  <a:schemeClr val="tx1"/>
                </a:solidFill>
              </a:rPr>
              <a:t>tel. +48 22 262-</a:t>
            </a:r>
            <a:r>
              <a:rPr lang="pl-PL" sz="3200" dirty="0">
                <a:solidFill>
                  <a:schemeClr val="accent6">
                    <a:lumMod val="75000"/>
                  </a:schemeClr>
                </a:solidFill>
              </a:rPr>
              <a:t>…</a:t>
            </a:r>
          </a:p>
          <a:p>
            <a:r>
              <a:rPr lang="pl-PL" sz="3200" dirty="0">
                <a:solidFill>
                  <a:schemeClr val="accent6">
                    <a:lumMod val="75000"/>
                  </a:schemeClr>
                </a:solidFill>
              </a:rPr>
              <a:t>…</a:t>
            </a:r>
            <a:r>
              <a:rPr lang="pl-PL" sz="3200" dirty="0">
                <a:solidFill>
                  <a:schemeClr val="tx1"/>
                </a:solidFill>
              </a:rPr>
              <a:t>@knf.gov.pl</a:t>
            </a:r>
          </a:p>
          <a:p>
            <a:r>
              <a:rPr lang="pl-PL" sz="3200" dirty="0">
                <a:solidFill>
                  <a:schemeClr val="tx1"/>
                </a:solidFill>
              </a:rPr>
              <a:t>Piękna 20, 00-549 Warszawa</a:t>
            </a:r>
          </a:p>
          <a:p>
            <a:r>
              <a:rPr lang="pl-PL" sz="3200" b="1" dirty="0">
                <a:solidFill>
                  <a:schemeClr val="tx1"/>
                </a:solidFill>
              </a:rPr>
              <a:t>www.knf.gov.pl</a:t>
            </a:r>
          </a:p>
        </p:txBody>
      </p:sp>
      <p:sp>
        <p:nvSpPr>
          <p:cNvPr id="3" name="Prostokąt 2"/>
          <p:cNvSpPr/>
          <p:nvPr/>
        </p:nvSpPr>
        <p:spPr>
          <a:xfrm>
            <a:off x="16202710" y="326446"/>
            <a:ext cx="3616656" cy="982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pole tekstowe 3"/>
          <p:cNvSpPr txBox="1"/>
          <p:nvPr/>
        </p:nvSpPr>
        <p:spPr>
          <a:xfrm>
            <a:off x="5695504" y="2203631"/>
            <a:ext cx="9865096" cy="1313152"/>
          </a:xfrm>
          <a:prstGeom prst="rect">
            <a:avLst/>
          </a:prstGeom>
          <a:noFill/>
        </p:spPr>
        <p:txBody>
          <a:bodyPr wrap="square" lIns="203169" tIns="101586" rIns="203169" bIns="101586" rtlCol="0">
            <a:spAutoFit/>
          </a:bodyPr>
          <a:lstStyle/>
          <a:p>
            <a:r>
              <a:rPr lang="pl-PL" sz="7200" b="1" dirty="0">
                <a:solidFill>
                  <a:schemeClr val="tx1"/>
                </a:solidFill>
              </a:rPr>
              <a:t>Dziękujemy za uwagę</a:t>
            </a:r>
          </a:p>
        </p:txBody>
      </p:sp>
    </p:spTree>
    <p:extLst>
      <p:ext uri="{BB962C8B-B14F-4D97-AF65-F5344CB8AC3E}">
        <p14:creationId xmlns:p14="http://schemas.microsoft.com/office/powerpoint/2010/main" val="1868107632"/>
      </p:ext>
    </p:extLst>
  </p:cSld>
  <p:clrMapOvr>
    <a:masterClrMapping/>
  </p:clrMapOvr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ajd tytułowy - duż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0797274" y="4233178"/>
            <a:ext cx="7107452" cy="1785486"/>
          </a:xfrm>
        </p:spPr>
        <p:txBody>
          <a:bodyPr anchor="t">
            <a:normAutofit/>
          </a:bodyPr>
          <a:lstStyle>
            <a:lvl1pPr algn="ctr">
              <a:defRPr sz="4800" b="1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540000" y="7451678"/>
            <a:ext cx="15240000" cy="1312540"/>
          </a:xfrm>
        </p:spPr>
        <p:txBody>
          <a:bodyPr/>
          <a:lstStyle>
            <a:lvl1pPr marL="0" indent="0" algn="ctr">
              <a:buNone/>
              <a:defRPr sz="4000"/>
            </a:lvl1pPr>
            <a:lvl2pPr marL="762015" indent="0" algn="ctr">
              <a:buNone/>
              <a:defRPr sz="3333"/>
            </a:lvl2pPr>
            <a:lvl3pPr marL="1524030" indent="0" algn="ctr">
              <a:buNone/>
              <a:defRPr sz="3000"/>
            </a:lvl3pPr>
            <a:lvl4pPr marL="2286046" indent="0" algn="ctr">
              <a:buNone/>
              <a:defRPr sz="2667"/>
            </a:lvl4pPr>
            <a:lvl5pPr marL="3048061" indent="0" algn="ctr">
              <a:buNone/>
              <a:defRPr sz="2667"/>
            </a:lvl5pPr>
            <a:lvl6pPr marL="3810076" indent="0" algn="ctr">
              <a:buNone/>
              <a:defRPr sz="2667"/>
            </a:lvl6pPr>
            <a:lvl7pPr marL="4572091" indent="0" algn="ctr">
              <a:buNone/>
              <a:defRPr sz="2667"/>
            </a:lvl7pPr>
            <a:lvl8pPr marL="5334107" indent="0" algn="ctr">
              <a:buNone/>
              <a:defRPr sz="2667"/>
            </a:lvl8pPr>
            <a:lvl9pPr marL="6096122" indent="0" algn="ctr">
              <a:buNone/>
              <a:defRPr sz="2667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1AE-00EB-4B35-80FA-3224ACC638EF}" type="datetimeFigureOut">
              <a:rPr lang="pl-PL" smtClean="0"/>
              <a:t>10.10.2025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13763771" y="10595389"/>
            <a:ext cx="4572000" cy="608626"/>
          </a:xfrm>
        </p:spPr>
        <p:txBody>
          <a:bodyPr/>
          <a:lstStyle/>
          <a:p>
            <a:fld id="{B5E31EF6-68AA-4D38-9DF1-9DFE73D15375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tekstu 9"/>
          <p:cNvSpPr>
            <a:spLocks noGrp="1"/>
          </p:cNvSpPr>
          <p:nvPr>
            <p:ph type="body" sz="quarter" idx="13" hasCustomPrompt="1"/>
          </p:nvPr>
        </p:nvSpPr>
        <p:spPr>
          <a:xfrm>
            <a:off x="7590513" y="9676263"/>
            <a:ext cx="5138974" cy="772743"/>
          </a:xfrm>
        </p:spPr>
        <p:txBody>
          <a:bodyPr/>
          <a:lstStyle>
            <a:lvl1pPr marL="0" indent="0" algn="ctr">
              <a:buNone/>
              <a:defRPr baseline="0"/>
            </a:lvl1pPr>
          </a:lstStyle>
          <a:p>
            <a:pPr lvl="0"/>
            <a:r>
              <a:rPr lang="pl-PL" dirty="0"/>
              <a:t>Data w formacie DD.MM.YYYY</a:t>
            </a: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0" y="4285987"/>
            <a:ext cx="8573955" cy="1732677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6370490" y="307075"/>
            <a:ext cx="3616656" cy="982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476953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ajd tytułowy - inwersj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0797274" y="4233178"/>
            <a:ext cx="7107452" cy="1785486"/>
          </a:xfrm>
        </p:spPr>
        <p:txBody>
          <a:bodyPr anchor="t">
            <a:normAutofit/>
          </a:bodyPr>
          <a:lstStyle>
            <a:lvl1pPr algn="ctr">
              <a:defRPr sz="4800" b="1">
                <a:solidFill>
                  <a:schemeClr val="tx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540000" y="7451678"/>
            <a:ext cx="15240000" cy="1312540"/>
          </a:xfrm>
        </p:spPr>
        <p:txBody>
          <a:bodyPr/>
          <a:lstStyle>
            <a:lvl1pPr marL="0" indent="0" algn="ctr">
              <a:buNone/>
              <a:defRPr sz="4000">
                <a:solidFill>
                  <a:schemeClr val="tx1"/>
                </a:solidFill>
              </a:defRPr>
            </a:lvl1pPr>
            <a:lvl2pPr marL="762015" indent="0" algn="ctr">
              <a:buNone/>
              <a:defRPr sz="3333"/>
            </a:lvl2pPr>
            <a:lvl3pPr marL="1524030" indent="0" algn="ctr">
              <a:buNone/>
              <a:defRPr sz="3000"/>
            </a:lvl3pPr>
            <a:lvl4pPr marL="2286046" indent="0" algn="ctr">
              <a:buNone/>
              <a:defRPr sz="2667"/>
            </a:lvl4pPr>
            <a:lvl5pPr marL="3048061" indent="0" algn="ctr">
              <a:buNone/>
              <a:defRPr sz="2667"/>
            </a:lvl5pPr>
            <a:lvl6pPr marL="3810076" indent="0" algn="ctr">
              <a:buNone/>
              <a:defRPr sz="2667"/>
            </a:lvl6pPr>
            <a:lvl7pPr marL="4572091" indent="0" algn="ctr">
              <a:buNone/>
              <a:defRPr sz="2667"/>
            </a:lvl7pPr>
            <a:lvl8pPr marL="5334107" indent="0" algn="ctr">
              <a:buNone/>
              <a:defRPr sz="2667"/>
            </a:lvl8pPr>
            <a:lvl9pPr marL="6096122" indent="0" algn="ctr">
              <a:buNone/>
              <a:defRPr sz="2667"/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15247366" y="10519888"/>
            <a:ext cx="4572000" cy="608626"/>
          </a:xfrm>
        </p:spPr>
        <p:txBody>
          <a:bodyPr/>
          <a:lstStyle>
            <a:lvl1pPr>
              <a:defRPr sz="3200"/>
            </a:lvl1pPr>
          </a:lstStyle>
          <a:p>
            <a:fld id="{B5E31EF6-68AA-4D38-9DF1-9DFE73D15375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tekstu 9"/>
          <p:cNvSpPr>
            <a:spLocks noGrp="1"/>
          </p:cNvSpPr>
          <p:nvPr>
            <p:ph type="body" sz="quarter" idx="13" hasCustomPrompt="1"/>
          </p:nvPr>
        </p:nvSpPr>
        <p:spPr>
          <a:xfrm>
            <a:off x="7590513" y="9676263"/>
            <a:ext cx="5138974" cy="772743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/>
              <a:t>Data w formacie DD.MM.YYYY</a:t>
            </a:r>
          </a:p>
        </p:txBody>
      </p:sp>
      <p:sp>
        <p:nvSpPr>
          <p:cNvPr id="9" name="Prostokąt 8"/>
          <p:cNvSpPr/>
          <p:nvPr/>
        </p:nvSpPr>
        <p:spPr>
          <a:xfrm>
            <a:off x="16202710" y="326446"/>
            <a:ext cx="3616656" cy="982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668" y="4017906"/>
            <a:ext cx="8064896" cy="2415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464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397000" y="3043131"/>
            <a:ext cx="8636000" cy="72532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10287000" y="3043131"/>
            <a:ext cx="8636000" cy="72532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1397000" y="10595389"/>
            <a:ext cx="4572000" cy="608626"/>
          </a:xfrm>
          <a:prstGeom prst="rect">
            <a:avLst/>
          </a:prstGeom>
        </p:spPr>
        <p:txBody>
          <a:bodyPr/>
          <a:lstStyle/>
          <a:p>
            <a:fld id="{94A7D1E1-3045-4228-964E-952E0F64843A}" type="datetime1">
              <a:rPr lang="pl-PL" smtClean="0"/>
              <a:t>10.10.2025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6731000" y="10595389"/>
            <a:ext cx="6858000" cy="608626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14351000" y="10595389"/>
            <a:ext cx="4572000" cy="608626"/>
          </a:xfrm>
          <a:prstGeom prst="rect">
            <a:avLst/>
          </a:prstGeom>
        </p:spPr>
        <p:txBody>
          <a:bodyPr/>
          <a:lstStyle/>
          <a:p>
            <a:endParaRPr lang="pl-PL"/>
          </a:p>
          <a:p>
            <a:r>
              <a:rPr lang="pl-PL"/>
              <a:t>Slajd </a:t>
            </a:r>
            <a:fld id="{C9D090F5-88AF-4836-A38F-3DD32B8B7058}" type="slidenum">
              <a:rPr lang="pl-PL" smtClean="0"/>
              <a:pPr/>
              <a:t>‹#›</a:t>
            </a:fld>
            <a:r>
              <a:rPr lang="pl-PL"/>
              <a:t>/33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94869224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1397000" y="10595389"/>
            <a:ext cx="4572000" cy="608626"/>
          </a:xfrm>
          <a:prstGeom prst="rect">
            <a:avLst/>
          </a:prstGeom>
        </p:spPr>
        <p:txBody>
          <a:bodyPr/>
          <a:lstStyle/>
          <a:p>
            <a:fld id="{68D49A19-D21A-45D3-9328-71687D1CF6C9}" type="datetime1">
              <a:rPr lang="pl-PL" smtClean="0"/>
              <a:t>10.10.2025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>
          <a:xfrm>
            <a:off x="6731000" y="10595389"/>
            <a:ext cx="6858000" cy="608626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14351000" y="10595389"/>
            <a:ext cx="4572000" cy="608626"/>
          </a:xfrm>
          <a:prstGeom prst="rect">
            <a:avLst/>
          </a:prstGeom>
        </p:spPr>
        <p:txBody>
          <a:bodyPr/>
          <a:lstStyle/>
          <a:p>
            <a:fld id="{B5E31EF6-68AA-4D38-9DF1-9DFE73D1537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5074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y Merytorycz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7727" y="0"/>
            <a:ext cx="2922273" cy="683062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674534"/>
            <a:ext cx="20320000" cy="900125"/>
          </a:xfrm>
          <a:prstGeom prst="rect">
            <a:avLst/>
          </a:prstGeom>
          <a:solidFill>
            <a:srgbClr val="001A72"/>
          </a:solidFill>
        </p:spPr>
        <p:txBody>
          <a:bodyPr anchor="ctr">
            <a:noAutofit/>
          </a:bodyPr>
          <a:lstStyle>
            <a:lvl1pPr>
              <a:defRPr sz="4001" b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+mn-lt"/>
              </a:defRPr>
            </a:lvl1pPr>
          </a:lstStyle>
          <a:p>
            <a:endParaRPr lang="pl-PL" dirty="0"/>
          </a:p>
        </p:txBody>
      </p:sp>
      <p:sp>
        <p:nvSpPr>
          <p:cNvPr id="5" name="pole tekstowe 4"/>
          <p:cNvSpPr txBox="1"/>
          <p:nvPr userDrawn="1"/>
        </p:nvSpPr>
        <p:spPr>
          <a:xfrm>
            <a:off x="411225" y="178280"/>
            <a:ext cx="1659056" cy="326501"/>
          </a:xfrm>
          <a:prstGeom prst="rect">
            <a:avLst/>
          </a:prstGeom>
          <a:noFill/>
          <a:ln>
            <a:noFill/>
          </a:ln>
        </p:spPr>
        <p:txBody>
          <a:bodyPr wrap="square" lIns="120017" tIns="60008" rIns="120017" bIns="60008" rtlCol="0" anchor="ctr">
            <a:spAutoFit/>
          </a:bodyPr>
          <a:lstStyle/>
          <a:p>
            <a:pPr algn="l"/>
            <a:r>
              <a:rPr lang="pl-PL" sz="1334" b="1" dirty="0">
                <a:solidFill>
                  <a:srgbClr val="001A72"/>
                </a:solidFill>
              </a:rPr>
              <a:t>Slajd </a:t>
            </a:r>
            <a:fld id="{382171ED-4C9F-45F6-A6B0-21335F6A96E4}" type="slidenum">
              <a:rPr lang="pl-PL" sz="1334" b="1" smtClean="0">
                <a:solidFill>
                  <a:srgbClr val="001A72"/>
                </a:solidFill>
              </a:rPr>
              <a:pPr algn="l"/>
              <a:t>‹#›</a:t>
            </a:fld>
            <a:endParaRPr lang="pl-PL" sz="1334" b="1" dirty="0">
              <a:solidFill>
                <a:srgbClr val="001A7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00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>
            <a:spLocks noGrp="1"/>
          </p:cNvSpPr>
          <p:nvPr>
            <p:ph type="ctrTitle"/>
          </p:nvPr>
        </p:nvSpPr>
        <p:spPr>
          <a:xfrm>
            <a:off x="0" y="1275037"/>
            <a:ext cx="20320000" cy="1224000"/>
          </a:xfrm>
          <a:prstGeom prst="rect">
            <a:avLst/>
          </a:prstGeom>
          <a:solidFill>
            <a:srgbClr val="001A72"/>
          </a:solidFill>
        </p:spPr>
        <p:txBody>
          <a:bodyPr anchor="ctr">
            <a:noAutofit/>
          </a:bodyPr>
          <a:lstStyle>
            <a:lvl1pPr algn="ctr">
              <a:defRPr sz="4001" b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+mn-lt"/>
              </a:defRPr>
            </a:lvl1pPr>
          </a:lstStyle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21972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2_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>
          <a:xfrm>
            <a:off x="1397000" y="10595389"/>
            <a:ext cx="4572000" cy="608626"/>
          </a:xfrm>
          <a:prstGeom prst="rect">
            <a:avLst/>
          </a:prstGeom>
        </p:spPr>
        <p:txBody>
          <a:bodyPr/>
          <a:lstStyle/>
          <a:p>
            <a:fld id="{453A4F40-9D4C-4BB0-B89B-65581DCBD29B}" type="datetime1">
              <a:rPr lang="pl-PL" smtClean="0"/>
              <a:t>10.10.2025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6731000" y="10595389"/>
            <a:ext cx="6858000" cy="608626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14351000" y="10595389"/>
            <a:ext cx="4572000" cy="608626"/>
          </a:xfrm>
          <a:prstGeom prst="rect">
            <a:avLst/>
          </a:prstGeom>
        </p:spPr>
        <p:txBody>
          <a:bodyPr/>
          <a:lstStyle/>
          <a:p>
            <a:fld id="{B5E31EF6-68AA-4D38-9DF1-9DFE73D1537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9497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>
            <a:spLocks noGrp="1"/>
          </p:cNvSpPr>
          <p:nvPr>
            <p:ph type="ctrTitle"/>
          </p:nvPr>
        </p:nvSpPr>
        <p:spPr>
          <a:xfrm>
            <a:off x="0" y="1275037"/>
            <a:ext cx="20320000" cy="1224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algn="l">
              <a:defRPr lang="pl-PL" sz="3600" b="0" kern="1200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36378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26910FD2-8C2F-4E7C-B3CB-1269BA2999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2"/>
          <a:stretch/>
        </p:blipFill>
        <p:spPr>
          <a:xfrm>
            <a:off x="0" y="26011"/>
            <a:ext cx="20320000" cy="1165231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13741340-47F0-407C-9F5B-F3E8400949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039"/>
          <a:stretch/>
        </p:blipFill>
        <p:spPr>
          <a:xfrm>
            <a:off x="0" y="9939755"/>
            <a:ext cx="20320000" cy="1517652"/>
          </a:xfrm>
          <a:prstGeom prst="rect">
            <a:avLst/>
          </a:prstGeom>
        </p:spPr>
      </p:pic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397000" y="608627"/>
            <a:ext cx="17526000" cy="22095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397000" y="3043131"/>
            <a:ext cx="17526000" cy="7253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  <a:p>
            <a:pPr lvl="2"/>
            <a:endParaRPr lang="pl-PL" dirty="0"/>
          </a:p>
        </p:txBody>
      </p:sp>
      <p:sp>
        <p:nvSpPr>
          <p:cNvPr id="7" name="Symbol zastępczy numeru slajdu 5"/>
          <p:cNvSpPr txBox="1">
            <a:spLocks/>
          </p:cNvSpPr>
          <p:nvPr/>
        </p:nvSpPr>
        <p:spPr>
          <a:xfrm>
            <a:off x="15546153" y="10760534"/>
            <a:ext cx="457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marL="0" algn="r" defTabSz="2031691" rtl="0" eaLnBrk="1" latinLnBrk="0" hangingPunct="1">
              <a:defRPr sz="3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015847" algn="l" defTabSz="2031691" rtl="0" eaLnBrk="1" latinLnBrk="0" hangingPunct="1"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31691" algn="l" defTabSz="2031691" rtl="0" eaLnBrk="1" latinLnBrk="0" hangingPunct="1"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47536" algn="l" defTabSz="2031691" rtl="0" eaLnBrk="1" latinLnBrk="0" hangingPunct="1"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063380" algn="l" defTabSz="2031691" rtl="0" eaLnBrk="1" latinLnBrk="0" hangingPunct="1"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79227" algn="l" defTabSz="2031691" rtl="0" eaLnBrk="1" latinLnBrk="0" hangingPunct="1"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095071" algn="l" defTabSz="2031691" rtl="0" eaLnBrk="1" latinLnBrk="0" hangingPunct="1"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110918" algn="l" defTabSz="2031691" rtl="0" eaLnBrk="1" latinLnBrk="0" hangingPunct="1"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126762" algn="l" defTabSz="2031691" rtl="0" eaLnBrk="1" latinLnBrk="0" hangingPunct="1"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5A5309-B27A-4E6F-AEA6-5DB4C7D6C85B}" type="slidenum">
              <a:rPr lang="pl-PL" sz="20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pl-PL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101339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</p:sldLayoutIdLst>
  <p:hf hdr="0" ftr="0" dt="0"/>
  <p:txStyles>
    <p:titleStyle>
      <a:lvl1pPr algn="l" defTabSz="1524030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685800" indent="-685800" algn="l" defTabSz="1524030" rtl="0" eaLnBrk="1" latinLnBrk="0" hangingPunct="1">
        <a:lnSpc>
          <a:spcPct val="90000"/>
        </a:lnSpc>
        <a:spcBef>
          <a:spcPts val="1667"/>
        </a:spcBef>
        <a:buClr>
          <a:schemeClr val="accent1"/>
        </a:buClr>
        <a:buFont typeface="Wingdings" panose="05000000000000000000" pitchFamily="2" charset="2"/>
        <a:buChar char="§"/>
        <a:defRPr sz="3200" kern="1200">
          <a:solidFill>
            <a:schemeClr val="bg2"/>
          </a:solidFill>
          <a:latin typeface="+mn-lt"/>
          <a:ea typeface="+mn-ea"/>
          <a:cs typeface="+mn-cs"/>
        </a:defRPr>
      </a:lvl1pPr>
      <a:lvl2pPr marL="1333515" indent="-571500" algn="l" defTabSz="1524030" rtl="0" eaLnBrk="1" latinLnBrk="0" hangingPunct="1">
        <a:lnSpc>
          <a:spcPct val="90000"/>
        </a:lnSpc>
        <a:spcBef>
          <a:spcPts val="833"/>
        </a:spcBef>
        <a:buClr>
          <a:schemeClr val="accent1"/>
        </a:buClr>
        <a:buFont typeface="Wingdings" panose="05000000000000000000" pitchFamily="2" charset="2"/>
        <a:buChar char="ü"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715963" indent="628650" algn="l" defTabSz="1524030" rtl="0" eaLnBrk="1" latinLnBrk="0" hangingPunct="1">
        <a:lnSpc>
          <a:spcPct val="90000"/>
        </a:lnSpc>
        <a:spcBef>
          <a:spcPts val="833"/>
        </a:spcBef>
        <a:buClr>
          <a:schemeClr val="accent1"/>
        </a:buClr>
        <a:buFont typeface="Calibri" panose="020F0502020204030204" pitchFamily="34" charset="0"/>
        <a:buChar char="→"/>
        <a:defRPr sz="2400" kern="1200">
          <a:solidFill>
            <a:schemeClr val="bg2"/>
          </a:solidFill>
          <a:latin typeface="+mn-lt"/>
          <a:ea typeface="+mn-ea"/>
          <a:cs typeface="+mn-cs"/>
        </a:defRPr>
      </a:lvl3pPr>
      <a:lvl4pPr marL="2667053" indent="-381008" algn="l" defTabSz="152403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bg2"/>
          </a:solidFill>
          <a:latin typeface="+mn-lt"/>
          <a:ea typeface="+mn-ea"/>
          <a:cs typeface="+mn-cs"/>
        </a:defRPr>
      </a:lvl4pPr>
      <a:lvl5pPr marL="3429069" indent="-381008" algn="l" defTabSz="152403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bg2"/>
          </a:solidFill>
          <a:latin typeface="+mn-lt"/>
          <a:ea typeface="+mn-ea"/>
          <a:cs typeface="+mn-cs"/>
        </a:defRPr>
      </a:lvl5pPr>
      <a:lvl6pPr marL="4191084" indent="-381008" algn="l" defTabSz="152403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953099" indent="-381008" algn="l" defTabSz="152403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715114" indent="-381008" algn="l" defTabSz="152403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477130" indent="-381008" algn="l" defTabSz="152403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152403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62015" algn="l" defTabSz="152403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30" algn="l" defTabSz="152403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86046" algn="l" defTabSz="152403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48061" algn="l" defTabSz="152403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810076" algn="l" defTabSz="152403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72091" algn="l" defTabSz="152403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334107" algn="l" defTabSz="152403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96122" algn="l" defTabSz="152403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397000" y="608627"/>
            <a:ext cx="17526000" cy="22095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397000" y="3043131"/>
            <a:ext cx="17526000" cy="7253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  <a:p>
            <a:pPr lvl="2"/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1397000" y="10595389"/>
            <a:ext cx="4572000" cy="6086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7D1E1-3045-4228-964E-952E0F64843A}" type="datetime1">
              <a:rPr lang="pl-PL" smtClean="0"/>
              <a:t>10.10.2025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6731000" y="10595389"/>
            <a:ext cx="6858000" cy="6086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14351000" y="10595389"/>
            <a:ext cx="4572000" cy="6086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  <a:p>
            <a:r>
              <a:rPr lang="pl-PL" dirty="0"/>
              <a:t>Slajd </a:t>
            </a:r>
            <a:fld id="{C9D090F5-88AF-4836-A38F-3DD32B8B7058}" type="slidenum">
              <a:rPr lang="pl-PL" smtClean="0"/>
              <a:pPr/>
              <a:t>‹#›</a:t>
            </a:fld>
            <a:r>
              <a:rPr lang="pl-PL" dirty="0"/>
              <a:t>/33</a:t>
            </a:r>
          </a:p>
          <a:p>
            <a:endParaRPr lang="pl-PL" dirty="0"/>
          </a:p>
        </p:txBody>
      </p:sp>
      <p:sp>
        <p:nvSpPr>
          <p:cNvPr id="7" name="Symbol zastępczy numeru slajdu 5"/>
          <p:cNvSpPr txBox="1">
            <a:spLocks/>
          </p:cNvSpPr>
          <p:nvPr/>
        </p:nvSpPr>
        <p:spPr>
          <a:xfrm>
            <a:off x="15424968" y="10747375"/>
            <a:ext cx="457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marL="0" algn="r" defTabSz="2031691" rtl="0" eaLnBrk="1" latinLnBrk="0" hangingPunct="1">
              <a:defRPr sz="3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015847" algn="l" defTabSz="2031691" rtl="0" eaLnBrk="1" latinLnBrk="0" hangingPunct="1"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31691" algn="l" defTabSz="2031691" rtl="0" eaLnBrk="1" latinLnBrk="0" hangingPunct="1"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47536" algn="l" defTabSz="2031691" rtl="0" eaLnBrk="1" latinLnBrk="0" hangingPunct="1"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063380" algn="l" defTabSz="2031691" rtl="0" eaLnBrk="1" latinLnBrk="0" hangingPunct="1"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79227" algn="l" defTabSz="2031691" rtl="0" eaLnBrk="1" latinLnBrk="0" hangingPunct="1"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095071" algn="l" defTabSz="2031691" rtl="0" eaLnBrk="1" latinLnBrk="0" hangingPunct="1"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110918" algn="l" defTabSz="2031691" rtl="0" eaLnBrk="1" latinLnBrk="0" hangingPunct="1"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126762" algn="l" defTabSz="2031691" rtl="0" eaLnBrk="1" latinLnBrk="0" hangingPunct="1"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5A5309-B27A-4E6F-AEA6-5DB4C7D6C85B}" type="slidenum">
              <a:rPr lang="pl-PL" smtClean="0"/>
              <a:t>‹#›</a:t>
            </a:fld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985657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41" r:id="rId3"/>
    <p:sldLayoutId id="2147483725" r:id="rId4"/>
    <p:sldLayoutId id="2147483727" r:id="rId5"/>
    <p:sldLayoutId id="2147483743" r:id="rId6"/>
    <p:sldLayoutId id="2147483728" r:id="rId7"/>
    <p:sldLayoutId id="2147483744" r:id="rId8"/>
    <p:sldLayoutId id="2147483742" r:id="rId9"/>
    <p:sldLayoutId id="2147483726" r:id="rId10"/>
    <p:sldLayoutId id="2147483729" r:id="rId11"/>
    <p:sldLayoutId id="2147483734" r:id="rId12"/>
    <p:sldLayoutId id="2147483736" r:id="rId13"/>
    <p:sldLayoutId id="2147483738" r:id="rId14"/>
    <p:sldLayoutId id="2147483740" r:id="rId15"/>
    <p:sldLayoutId id="2147483737" r:id="rId16"/>
    <p:sldLayoutId id="2147483739" r:id="rId17"/>
  </p:sldLayoutIdLst>
  <p:hf hdr="0" ftr="0" dt="0"/>
  <p:txStyles>
    <p:titleStyle>
      <a:lvl1pPr algn="l" defTabSz="1524030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685800" indent="-685800" algn="l" defTabSz="1524030" rtl="0" eaLnBrk="1" latinLnBrk="0" hangingPunct="1">
        <a:lnSpc>
          <a:spcPct val="90000"/>
        </a:lnSpc>
        <a:spcBef>
          <a:spcPts val="1667"/>
        </a:spcBef>
        <a:buClr>
          <a:schemeClr val="accent1"/>
        </a:buClr>
        <a:buFont typeface="Wingdings" panose="05000000000000000000" pitchFamily="2" charset="2"/>
        <a:buChar char="§"/>
        <a:defRPr sz="3200" kern="1200">
          <a:solidFill>
            <a:schemeClr val="bg2"/>
          </a:solidFill>
          <a:latin typeface="+mn-lt"/>
          <a:ea typeface="+mn-ea"/>
          <a:cs typeface="+mn-cs"/>
        </a:defRPr>
      </a:lvl1pPr>
      <a:lvl2pPr marL="1333515" indent="-571500" algn="l" defTabSz="1524030" rtl="0" eaLnBrk="1" latinLnBrk="0" hangingPunct="1">
        <a:lnSpc>
          <a:spcPct val="90000"/>
        </a:lnSpc>
        <a:spcBef>
          <a:spcPts val="833"/>
        </a:spcBef>
        <a:buClr>
          <a:schemeClr val="accent1"/>
        </a:buClr>
        <a:buFont typeface="Wingdings" panose="05000000000000000000" pitchFamily="2" charset="2"/>
        <a:buChar char="ü"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715963" indent="628650" algn="l" defTabSz="1524030" rtl="0" eaLnBrk="1" latinLnBrk="0" hangingPunct="1">
        <a:lnSpc>
          <a:spcPct val="90000"/>
        </a:lnSpc>
        <a:spcBef>
          <a:spcPts val="833"/>
        </a:spcBef>
        <a:buClr>
          <a:schemeClr val="accent1"/>
        </a:buClr>
        <a:buFont typeface="Calibri" panose="020F0502020204030204" pitchFamily="34" charset="0"/>
        <a:buChar char="→"/>
        <a:defRPr sz="2400" kern="1200">
          <a:solidFill>
            <a:schemeClr val="bg2"/>
          </a:solidFill>
          <a:latin typeface="+mn-lt"/>
          <a:ea typeface="+mn-ea"/>
          <a:cs typeface="+mn-cs"/>
        </a:defRPr>
      </a:lvl3pPr>
      <a:lvl4pPr marL="2667053" indent="-381008" algn="l" defTabSz="152403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bg2"/>
          </a:solidFill>
          <a:latin typeface="+mn-lt"/>
          <a:ea typeface="+mn-ea"/>
          <a:cs typeface="+mn-cs"/>
        </a:defRPr>
      </a:lvl4pPr>
      <a:lvl5pPr marL="3429069" indent="-381008" algn="l" defTabSz="152403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bg2"/>
          </a:solidFill>
          <a:latin typeface="+mn-lt"/>
          <a:ea typeface="+mn-ea"/>
          <a:cs typeface="+mn-cs"/>
        </a:defRPr>
      </a:lvl5pPr>
      <a:lvl6pPr marL="4191084" indent="-381008" algn="l" defTabSz="152403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953099" indent="-381008" algn="l" defTabSz="152403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715114" indent="-381008" algn="l" defTabSz="152403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477130" indent="-381008" algn="l" defTabSz="152403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152403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62015" algn="l" defTabSz="152403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30" algn="l" defTabSz="152403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86046" algn="l" defTabSz="152403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48061" algn="l" defTabSz="152403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810076" algn="l" defTabSz="152403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72091" algn="l" defTabSz="152403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334107" algn="l" defTabSz="152403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96122" algn="l" defTabSz="152403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Relationship Id="rId4" Type="http://schemas.openxmlformats.org/officeDocument/2006/relationships/chart" Target="../charts/char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3.xml"/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4.xml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6.xml"/><Relationship Id="rId2" Type="http://schemas.openxmlformats.org/officeDocument/2006/relationships/chart" Target="../charts/chart35.xml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7.xml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9.xml"/><Relationship Id="rId2" Type="http://schemas.openxmlformats.org/officeDocument/2006/relationships/chart" Target="../charts/chart38.xml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9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9.xml"/><Relationship Id="rId1" Type="http://schemas.openxmlformats.org/officeDocument/2006/relationships/themeOverride" Target="../theme/themeOverride2.xml"/><Relationship Id="rId5" Type="http://schemas.microsoft.com/office/2007/relationships/hdphoto" Target="../media/hdphoto2.wdp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6" Type="http://schemas.microsoft.com/office/2007/relationships/hdphoto" Target="../media/hdphoto3.wdp"/><Relationship Id="rId5" Type="http://schemas.openxmlformats.org/officeDocument/2006/relationships/image" Target="../media/image20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4158500" y="6209848"/>
            <a:ext cx="14182254" cy="1499680"/>
          </a:xfrm>
          <a:prstGeom prst="rect">
            <a:avLst/>
          </a:prstGeom>
          <a:noFill/>
        </p:spPr>
        <p:txBody>
          <a:bodyPr wrap="square" lIns="144057" tIns="72028" rIns="144057" bIns="72028" rtlCol="0">
            <a:spAutoFit/>
          </a:bodyPr>
          <a:lstStyle/>
          <a:p>
            <a:r>
              <a:rPr lang="pl-PL" sz="4400" dirty="0">
                <a:latin typeface="Arial" panose="020B0604020202020204" pitchFamily="34" charset="0"/>
                <a:cs typeface="Arial" panose="020B0604020202020204" pitchFamily="34" charset="0"/>
              </a:rPr>
              <a:t>Sytuacja banków spółdzielczych i zrzeszających</a:t>
            </a:r>
            <a:br>
              <a:rPr lang="pl-PL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4400" dirty="0">
                <a:latin typeface="Arial" panose="020B0604020202020204" pitchFamily="34" charset="0"/>
                <a:cs typeface="Arial" panose="020B0604020202020204" pitchFamily="34" charset="0"/>
              </a:rPr>
              <a:t>po II kwartale 2025 roku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14534452" y="10181131"/>
            <a:ext cx="4243405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Opracowanie:</a:t>
            </a: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Zespół Analiz (DBS7)</a:t>
            </a: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Departament Bankowości Spółdzielczej</a:t>
            </a:r>
            <a:endParaRPr lang="pl-PL" sz="1800" cap="sm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18262487-5E51-4F48-81BB-84C3D8DCBD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7299" y="382527"/>
            <a:ext cx="5393007" cy="1617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5668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>
            <a:spLocks noGrp="1"/>
          </p:cNvSpPr>
          <p:nvPr>
            <p:ph type="ctrTitle" idx="4294967295"/>
          </p:nvPr>
        </p:nvSpPr>
        <p:spPr>
          <a:xfrm>
            <a:off x="0" y="1870075"/>
            <a:ext cx="15240000" cy="3981450"/>
          </a:xfrm>
          <a:noFill/>
          <a:ln>
            <a:noFill/>
          </a:ln>
        </p:spPr>
        <p:txBody>
          <a:bodyPr/>
          <a:lstStyle/>
          <a:p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Banki Spółdzielcze</a:t>
            </a:r>
          </a:p>
        </p:txBody>
      </p:sp>
      <p:sp>
        <p:nvSpPr>
          <p:cNvPr id="7" name="Prostokąt zaokrąglony 3">
            <a:extLst>
              <a:ext uri="{FF2B5EF4-FFF2-40B4-BE49-F238E27FC236}">
                <a16:creationId xmlns:a16="http://schemas.microsoft.com/office/drawing/2014/main" id="{01449A21-A82B-4F8B-B7BC-7F23F20655EB}"/>
              </a:ext>
            </a:extLst>
          </p:cNvPr>
          <p:cNvSpPr/>
          <p:nvPr/>
        </p:nvSpPr>
        <p:spPr>
          <a:xfrm>
            <a:off x="4027140" y="4509372"/>
            <a:ext cx="11391441" cy="1928061"/>
          </a:xfrm>
          <a:prstGeom prst="round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dirty="0"/>
          </a:p>
        </p:txBody>
      </p:sp>
      <p:sp>
        <p:nvSpPr>
          <p:cNvPr id="8" name="Prostokąt zaokrąglony 3">
            <a:extLst>
              <a:ext uri="{FF2B5EF4-FFF2-40B4-BE49-F238E27FC236}">
                <a16:creationId xmlns:a16="http://schemas.microsoft.com/office/drawing/2014/main" id="{FA063B16-091E-4B3B-8690-A5A7DF74E77D}"/>
              </a:ext>
            </a:extLst>
          </p:cNvPr>
          <p:cNvSpPr/>
          <p:nvPr/>
        </p:nvSpPr>
        <p:spPr>
          <a:xfrm>
            <a:off x="4027140" y="4509372"/>
            <a:ext cx="11391441" cy="1928061"/>
          </a:xfrm>
          <a:prstGeom prst="round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dirty="0"/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0B6A11D6-E4A1-4FF6-A5D0-A76680B912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5295" y="4953530"/>
            <a:ext cx="1115112" cy="1039739"/>
          </a:xfrm>
          <a:prstGeom prst="rect">
            <a:avLst/>
          </a:prstGeom>
        </p:spPr>
      </p:pic>
      <p:sp>
        <p:nvSpPr>
          <p:cNvPr id="10" name="Tytuł 1">
            <a:extLst>
              <a:ext uri="{FF2B5EF4-FFF2-40B4-BE49-F238E27FC236}">
                <a16:creationId xmlns:a16="http://schemas.microsoft.com/office/drawing/2014/main" id="{596E843F-C643-4D91-8E9B-599599F0A9B7}"/>
              </a:ext>
            </a:extLst>
          </p:cNvPr>
          <p:cNvSpPr txBox="1">
            <a:spLocks/>
          </p:cNvSpPr>
          <p:nvPr/>
        </p:nvSpPr>
        <p:spPr>
          <a:xfrm>
            <a:off x="6461761" y="5021844"/>
            <a:ext cx="7981352" cy="903113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152403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sz="5400">
                <a:cs typeface="Arial" panose="020B0604020202020204" pitchFamily="34" charset="0"/>
              </a:rPr>
              <a:t> </a:t>
            </a:r>
            <a:r>
              <a:rPr lang="pl-PL" sz="5400" b="1">
                <a:solidFill>
                  <a:schemeClr val="tx1"/>
                </a:solidFill>
                <a:cs typeface="Arial" panose="020B0604020202020204" pitchFamily="34" charset="0"/>
              </a:rPr>
              <a:t>Banki Spółdzielcze</a:t>
            </a:r>
            <a:endParaRPr lang="pl-PL" sz="5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665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0"/>
            <a:ext cx="20320000" cy="1224000"/>
          </a:xfrm>
        </p:spPr>
        <p:txBody>
          <a:bodyPr/>
          <a:lstStyle/>
          <a:p>
            <a:pPr algn="ctr"/>
            <a:r>
              <a:rPr lang="pl-PL" dirty="0"/>
              <a:t>Banki Spółdzielcze – zmiany podstawowych wielkości</a:t>
            </a:r>
          </a:p>
        </p:txBody>
      </p:sp>
      <p:graphicFrame>
        <p:nvGraphicFramePr>
          <p:cNvPr id="7" name="Symbol zastępczy zawartości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27937771"/>
              </p:ext>
            </p:extLst>
          </p:nvPr>
        </p:nvGraphicFramePr>
        <p:xfrm>
          <a:off x="1024756" y="1800000"/>
          <a:ext cx="18098811" cy="2637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28997">
                  <a:extLst>
                    <a:ext uri="{9D8B030D-6E8A-4147-A177-3AD203B41FA5}">
                      <a16:colId xmlns:a16="http://schemas.microsoft.com/office/drawing/2014/main" val="1316793934"/>
                    </a:ext>
                  </a:extLst>
                </a:gridCol>
                <a:gridCol w="1359380">
                  <a:extLst>
                    <a:ext uri="{9D8B030D-6E8A-4147-A177-3AD203B41FA5}">
                      <a16:colId xmlns:a16="http://schemas.microsoft.com/office/drawing/2014/main" val="2735392023"/>
                    </a:ext>
                  </a:extLst>
                </a:gridCol>
                <a:gridCol w="1173163">
                  <a:extLst>
                    <a:ext uri="{9D8B030D-6E8A-4147-A177-3AD203B41FA5}">
                      <a16:colId xmlns:a16="http://schemas.microsoft.com/office/drawing/2014/main" val="1481473176"/>
                    </a:ext>
                  </a:extLst>
                </a:gridCol>
                <a:gridCol w="1271329">
                  <a:extLst>
                    <a:ext uri="{9D8B030D-6E8A-4147-A177-3AD203B41FA5}">
                      <a16:colId xmlns:a16="http://schemas.microsoft.com/office/drawing/2014/main" val="3507039335"/>
                    </a:ext>
                  </a:extLst>
                </a:gridCol>
                <a:gridCol w="1634223">
                  <a:extLst>
                    <a:ext uri="{9D8B030D-6E8A-4147-A177-3AD203B41FA5}">
                      <a16:colId xmlns:a16="http://schemas.microsoft.com/office/drawing/2014/main" val="806448475"/>
                    </a:ext>
                  </a:extLst>
                </a:gridCol>
                <a:gridCol w="1634223">
                  <a:extLst>
                    <a:ext uri="{9D8B030D-6E8A-4147-A177-3AD203B41FA5}">
                      <a16:colId xmlns:a16="http://schemas.microsoft.com/office/drawing/2014/main" val="2350359763"/>
                    </a:ext>
                  </a:extLst>
                </a:gridCol>
                <a:gridCol w="1634223">
                  <a:extLst>
                    <a:ext uri="{9D8B030D-6E8A-4147-A177-3AD203B41FA5}">
                      <a16:colId xmlns:a16="http://schemas.microsoft.com/office/drawing/2014/main" val="1088783067"/>
                    </a:ext>
                  </a:extLst>
                </a:gridCol>
                <a:gridCol w="1293283">
                  <a:extLst>
                    <a:ext uri="{9D8B030D-6E8A-4147-A177-3AD203B41FA5}">
                      <a16:colId xmlns:a16="http://schemas.microsoft.com/office/drawing/2014/main" val="2272593020"/>
                    </a:ext>
                  </a:extLst>
                </a:gridCol>
                <a:gridCol w="1193310">
                  <a:extLst>
                    <a:ext uri="{9D8B030D-6E8A-4147-A177-3AD203B41FA5}">
                      <a16:colId xmlns:a16="http://schemas.microsoft.com/office/drawing/2014/main" val="1548643519"/>
                    </a:ext>
                  </a:extLst>
                </a:gridCol>
                <a:gridCol w="1860642">
                  <a:extLst>
                    <a:ext uri="{9D8B030D-6E8A-4147-A177-3AD203B41FA5}">
                      <a16:colId xmlns:a16="http://schemas.microsoft.com/office/drawing/2014/main" val="2944765027"/>
                    </a:ext>
                  </a:extLst>
                </a:gridCol>
                <a:gridCol w="2067003">
                  <a:extLst>
                    <a:ext uri="{9D8B030D-6E8A-4147-A177-3AD203B41FA5}">
                      <a16:colId xmlns:a16="http://schemas.microsoft.com/office/drawing/2014/main" val="2403862212"/>
                    </a:ext>
                  </a:extLst>
                </a:gridCol>
                <a:gridCol w="1849035">
                  <a:extLst>
                    <a:ext uri="{9D8B030D-6E8A-4147-A177-3AD203B41FA5}">
                      <a16:colId xmlns:a16="http://schemas.microsoft.com/office/drawing/2014/main" val="240428468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l-P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rgbClr val="1A70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ROA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(%)</a:t>
                      </a:r>
                      <a:endParaRPr lang="pl-PL" sz="1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rgbClr val="1A70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ROE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(%)</a:t>
                      </a:r>
                      <a:endParaRPr lang="pl-PL" sz="1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rgbClr val="1A70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C/I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(%)</a:t>
                      </a:r>
                      <a:endParaRPr lang="pl-PL" sz="1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rgbClr val="1A70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aktywa / zatrudnienie (tys. zł)</a:t>
                      </a:r>
                      <a:endParaRPr lang="pl-PL" sz="1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rgbClr val="1A70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wynik finansowy netto / zatrudnienie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(tys. zł)</a:t>
                      </a:r>
                      <a:endParaRPr lang="pl-PL" sz="1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rgbClr val="1A70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koszty pracy / zatrudnienie (tys. zł)</a:t>
                      </a:r>
                      <a:endParaRPr lang="pl-PL" sz="1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rgbClr val="1A70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TCR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(%)</a:t>
                      </a:r>
                      <a:endParaRPr lang="pl-PL" sz="1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rgbClr val="1A70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Tier I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(%)</a:t>
                      </a:r>
                      <a:endParaRPr lang="pl-PL" sz="1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rgbClr val="1A70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udział należności zagrożonych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 należnościach od sektora niefinansowego (%)</a:t>
                      </a:r>
                      <a:endParaRPr lang="pl-PL" sz="1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rgbClr val="1A70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poziom wyrezerwowania należności z utratą wartości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od sektora niefinansowego (%)</a:t>
                      </a:r>
                      <a:endParaRPr lang="pl-PL" sz="1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rgbClr val="1A70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relacja kredyty / depozyty - sekt. niefinansowy (%)</a:t>
                      </a:r>
                      <a:endParaRPr lang="pl-PL" sz="1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rgbClr val="1A70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128379"/>
                  </a:ext>
                </a:extLst>
              </a:tr>
              <a:tr h="1441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24.06</a:t>
                      </a:r>
                    </a:p>
                  </a:txBody>
                  <a:tcPr marL="44450" marR="44450" marT="0" marB="0" anchor="ctr">
                    <a:solidFill>
                      <a:srgbClr val="1A70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187,2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131,1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54,1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31647078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25.06</a:t>
                      </a:r>
                    </a:p>
                  </a:txBody>
                  <a:tcPr marL="44450" marR="44450" marT="0" marB="0" anchor="ctr">
                    <a:solidFill>
                      <a:srgbClr val="1A70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196,3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145,9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50,4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72550320"/>
                  </a:ext>
                </a:extLst>
              </a:tr>
            </a:tbl>
          </a:graphicData>
        </a:graphic>
      </p:graphicFrame>
      <p:graphicFrame>
        <p:nvGraphicFramePr>
          <p:cNvPr id="6" name="Wykres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683917"/>
              </p:ext>
            </p:extLst>
          </p:nvPr>
        </p:nvGraphicFramePr>
        <p:xfrm>
          <a:off x="3060000" y="5378528"/>
          <a:ext cx="3960000" cy="39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Wykres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7844962"/>
              </p:ext>
            </p:extLst>
          </p:nvPr>
        </p:nvGraphicFramePr>
        <p:xfrm>
          <a:off x="8184085" y="5378528"/>
          <a:ext cx="3960000" cy="39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Wykres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7857521"/>
              </p:ext>
            </p:extLst>
          </p:nvPr>
        </p:nvGraphicFramePr>
        <p:xfrm>
          <a:off x="13320000" y="5378528"/>
          <a:ext cx="3960000" cy="39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9903261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0"/>
            <a:ext cx="20320000" cy="1224000"/>
          </a:xfrm>
        </p:spPr>
        <p:txBody>
          <a:bodyPr/>
          <a:lstStyle/>
          <a:p>
            <a:pPr algn="ctr"/>
            <a:r>
              <a:rPr lang="pl-PL" dirty="0"/>
              <a:t>Banki Spółdzielcze – bilans</a:t>
            </a:r>
          </a:p>
        </p:txBody>
      </p:sp>
      <p:sp>
        <p:nvSpPr>
          <p:cNvPr id="3" name="Prostokąt 2"/>
          <p:cNvSpPr/>
          <p:nvPr/>
        </p:nvSpPr>
        <p:spPr>
          <a:xfrm>
            <a:off x="1800000" y="7942793"/>
            <a:ext cx="16920000" cy="1467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 algn="just" defTabSz="1524030">
              <a:lnSpc>
                <a:spcPct val="90000"/>
              </a:lnSpc>
              <a:spcBef>
                <a:spcPts val="1667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pl-PL" sz="26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Suma bilansowa banków spółdzielczych wzrosła w stosunku do czerwca 2024 roku o 15,9% (o 34,9 mld zł), do 254,5 mld zł.</a:t>
            </a:r>
          </a:p>
          <a:p>
            <a:pPr marL="685800" indent="-685800" algn="just" defTabSz="1524030">
              <a:lnSpc>
                <a:spcPct val="90000"/>
              </a:lnSpc>
              <a:spcBef>
                <a:spcPts val="1667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pl-PL" sz="26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Suma bilansowa całego sektora bankowego wzrosła o 14,3%, czyli o 447,7 mld zł.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1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Aktywa – wartość w mld zł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10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Pasywa – wartość w mld zł</a:t>
            </a:r>
          </a:p>
        </p:txBody>
      </p:sp>
      <p:graphicFrame>
        <p:nvGraphicFramePr>
          <p:cNvPr id="11" name="Wykres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5337366"/>
              </p:ext>
            </p:extLst>
          </p:nvPr>
        </p:nvGraphicFramePr>
        <p:xfrm>
          <a:off x="1800000" y="2520000"/>
          <a:ext cx="79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Wykres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0619240"/>
              </p:ext>
            </p:extLst>
          </p:nvPr>
        </p:nvGraphicFramePr>
        <p:xfrm>
          <a:off x="10800000" y="2520000"/>
          <a:ext cx="79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865311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0"/>
            <a:ext cx="20320000" cy="1224000"/>
          </a:xfrm>
        </p:spPr>
        <p:txBody>
          <a:bodyPr/>
          <a:lstStyle/>
          <a:p>
            <a:pPr algn="ctr"/>
            <a:r>
              <a:rPr lang="pl-PL" dirty="0"/>
              <a:t>Banki Spółdzielcze – bilans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4294967295"/>
          </p:nvPr>
        </p:nvSpPr>
        <p:spPr>
          <a:xfrm>
            <a:off x="2794000" y="2593181"/>
            <a:ext cx="17526000" cy="6245225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pl-PL" sz="3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Podstawowymi zmianami po stronie pasywów w bankach spółdzielczych były:</a:t>
            </a:r>
          </a:p>
          <a:p>
            <a:pPr marL="990615" lvl="1" indent="-342900" algn="just">
              <a:lnSpc>
                <a:spcPct val="115000"/>
              </a:lnSpc>
            </a:pP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wzrost zobowiązań wobec sektora niefinansowego o 19,3 mld zł,</a:t>
            </a:r>
          </a:p>
          <a:p>
            <a:pPr marL="990615" lvl="1" indent="-342900" algn="just">
              <a:lnSpc>
                <a:spcPct val="115000"/>
              </a:lnSpc>
            </a:pP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wzrost zobowiązań wobec sektora instytucji rządowych i samorządowych o 9,4 mld zł,</a:t>
            </a:r>
          </a:p>
          <a:p>
            <a:pPr marL="990615" lvl="1" indent="-342900" algn="just">
              <a:lnSpc>
                <a:spcPct val="115000"/>
              </a:lnSpc>
            </a:pP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wzrost kapitałów bilansowych o 4,9 mld zł,</a:t>
            </a:r>
          </a:p>
          <a:p>
            <a:pPr marL="990615" lvl="1" indent="-342900" algn="just">
              <a:lnSpc>
                <a:spcPct val="115000"/>
              </a:lnSpc>
            </a:pP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wzrost pozostałych pasywów o 1,3 mld zł.</a:t>
            </a: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pl-PL" sz="3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Spośród zmian w aktywach banków spółdzielczych wskazać należy: </a:t>
            </a:r>
          </a:p>
          <a:p>
            <a:pPr marL="990615" lvl="1" indent="-342900" algn="just">
              <a:lnSpc>
                <a:spcPct val="115000"/>
              </a:lnSpc>
            </a:pP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wzrost instrumentów dłużnych o 20,5 mld zł,</a:t>
            </a:r>
          </a:p>
          <a:p>
            <a:pPr marL="990615" lvl="1" indent="-342900" algn="just">
              <a:lnSpc>
                <a:spcPct val="115000"/>
              </a:lnSpc>
            </a:pP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wzrost należności od sektora niefinansowego o 3,3 mld zł,</a:t>
            </a:r>
          </a:p>
          <a:p>
            <a:pPr marL="990615" lvl="1" indent="-342900" algn="just">
              <a:lnSpc>
                <a:spcPct val="115000"/>
              </a:lnSpc>
            </a:pP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wzrost należności od sektora finansowego o 7,1 mld zł,</a:t>
            </a:r>
          </a:p>
          <a:p>
            <a:pPr marL="990615" lvl="1" indent="-342900" algn="just">
              <a:lnSpc>
                <a:spcPct val="115000"/>
              </a:lnSpc>
              <a:spcAft>
                <a:spcPts val="600"/>
              </a:spcAft>
            </a:pP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wzrost pozostałych aktywów i należności od sektora samorządowego o 3,9 mld zł.</a:t>
            </a:r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2935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0"/>
            <a:ext cx="20320000" cy="1224000"/>
          </a:xfrm>
        </p:spPr>
        <p:txBody>
          <a:bodyPr>
            <a:normAutofit/>
          </a:bodyPr>
          <a:lstStyle/>
          <a:p>
            <a:pPr algn="ctr"/>
            <a:r>
              <a:rPr lang="pl-PL" dirty="0"/>
              <a:t>Banki Spółdzielcze – depozyty sektora niefinansowego i samorządowego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4294967295"/>
          </p:nvPr>
        </p:nvSpPr>
        <p:spPr>
          <a:xfrm>
            <a:off x="1800000" y="7692378"/>
            <a:ext cx="16920000" cy="2547938"/>
          </a:xfrm>
        </p:spPr>
        <p:txBody>
          <a:bodyPr>
            <a:normAutofit/>
          </a:bodyPr>
          <a:lstStyle/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Depozyty zwiększyły się w stosunku do czerwca 2024 roku o 15,2% (w sektorze bankowym wzrosły o 7,9%), do 222,0 mld zł.</a:t>
            </a:r>
          </a:p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W stosunku do czerwca 2024 roku depozyty bieżące wzrosły o 10,8% do 134,8 mld zł, zaś terminowe wzrosły o 23,1% do 87,2 mld zł.</a:t>
            </a:r>
          </a:p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Występuje duża nadwyżka depozytów sektora niefinansowego nad kredytami dla tego sektora.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1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Dynamika depozytów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10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Relacja kredytów dla sektora niefinansowego do depozytów </a:t>
            </a:r>
          </a:p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w %</a:t>
            </a:r>
          </a:p>
        </p:txBody>
      </p:sp>
      <p:graphicFrame>
        <p:nvGraphicFramePr>
          <p:cNvPr id="13" name="Wykres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9648999"/>
              </p:ext>
            </p:extLst>
          </p:nvPr>
        </p:nvGraphicFramePr>
        <p:xfrm>
          <a:off x="10800000" y="2520000"/>
          <a:ext cx="79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Wykres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1713927"/>
              </p:ext>
            </p:extLst>
          </p:nvPr>
        </p:nvGraphicFramePr>
        <p:xfrm>
          <a:off x="1800000" y="2520000"/>
          <a:ext cx="79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75445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0"/>
            <a:ext cx="20320000" cy="1224000"/>
          </a:xfrm>
        </p:spPr>
        <p:txBody>
          <a:bodyPr/>
          <a:lstStyle/>
          <a:p>
            <a:pPr algn="ctr"/>
            <a:r>
              <a:rPr lang="pl-PL" dirty="0"/>
              <a:t>Banki Spółdzielcze – depozyty sektora niefinansowego i samorządowego 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1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Depozyty – wartość w mld zł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10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Depozyty – struktura w %</a:t>
            </a:r>
          </a:p>
        </p:txBody>
      </p:sp>
      <p:graphicFrame>
        <p:nvGraphicFramePr>
          <p:cNvPr id="11" name="Wykres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7945752"/>
              </p:ext>
            </p:extLst>
          </p:nvPr>
        </p:nvGraphicFramePr>
        <p:xfrm>
          <a:off x="1800000" y="2520000"/>
          <a:ext cx="7920000" cy="57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Wykres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9399426"/>
              </p:ext>
            </p:extLst>
          </p:nvPr>
        </p:nvGraphicFramePr>
        <p:xfrm>
          <a:off x="10800000" y="2520000"/>
          <a:ext cx="7920000" cy="57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890540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0"/>
            <a:ext cx="20320000" cy="1224000"/>
          </a:xfrm>
        </p:spPr>
        <p:txBody>
          <a:bodyPr>
            <a:normAutofit/>
          </a:bodyPr>
          <a:lstStyle/>
          <a:p>
            <a:pPr algn="ctr"/>
            <a:r>
              <a:rPr lang="pl-PL" dirty="0"/>
              <a:t>Banki Spółdzielcze – adekwatność kapitałowa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4294967295"/>
          </p:nvPr>
        </p:nvSpPr>
        <p:spPr>
          <a:xfrm>
            <a:off x="1800000" y="1620000"/>
            <a:ext cx="16919575" cy="3054350"/>
          </a:xfrm>
        </p:spPr>
        <p:txBody>
          <a:bodyPr>
            <a:normAutofit lnSpcReduction="10000"/>
          </a:bodyPr>
          <a:lstStyle/>
          <a:p>
            <a:pPr algn="just"/>
            <a:r>
              <a:rPr lang="pl-PL" sz="2600" b="1" dirty="0">
                <a:latin typeface="Arial" panose="020B0604020202020204" pitchFamily="34" charset="0"/>
                <a:cs typeface="Arial" panose="020B0604020202020204" pitchFamily="34" charset="0"/>
              </a:rPr>
              <a:t>Fundusze własne banków spółdzielczych</a:t>
            </a: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 w stosunku do czerwca 2024 roku wzrosły o 22,8% </a:t>
            </a:r>
            <a:b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do 26,1 mld zł.</a:t>
            </a:r>
          </a:p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Łączny współczynnik kapitałowy banków spółdzielczych w czerwcu 2024 roku wynosił 25,49%, a w czerwcu   2025 roku 30,49%, natomiast współczynnik Tier I odpowiednio 25,09% i 30,09%.</a:t>
            </a:r>
          </a:p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Fundusze własne wyższe niż równowartość 5 mln euro posiadało w czerwcu 2025 roku 388 banków wobec 335 w czerwcu 2024 roku.</a:t>
            </a:r>
          </a:p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Wszystkie banki spółdzielcze spełniały minimalne normy kapitałowe.</a:t>
            </a:r>
          </a:p>
        </p:txBody>
      </p:sp>
      <p:graphicFrame>
        <p:nvGraphicFramePr>
          <p:cNvPr id="5" name="Symbol zastępczy zawartości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65699"/>
              </p:ext>
            </p:extLst>
          </p:nvPr>
        </p:nvGraphicFramePr>
        <p:xfrm>
          <a:off x="2952830" y="5948447"/>
          <a:ext cx="14414341" cy="33686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675625">
                  <a:extLst>
                    <a:ext uri="{9D8B030D-6E8A-4147-A177-3AD203B41FA5}">
                      <a16:colId xmlns:a16="http://schemas.microsoft.com/office/drawing/2014/main" val="2821998334"/>
                    </a:ext>
                  </a:extLst>
                </a:gridCol>
                <a:gridCol w="2320825">
                  <a:extLst>
                    <a:ext uri="{9D8B030D-6E8A-4147-A177-3AD203B41FA5}">
                      <a16:colId xmlns:a16="http://schemas.microsoft.com/office/drawing/2014/main" val="2511115041"/>
                    </a:ext>
                  </a:extLst>
                </a:gridCol>
                <a:gridCol w="2417891">
                  <a:extLst>
                    <a:ext uri="{9D8B030D-6E8A-4147-A177-3AD203B41FA5}">
                      <a16:colId xmlns:a16="http://schemas.microsoft.com/office/drawing/2014/main" val="3704707035"/>
                    </a:ext>
                  </a:extLst>
                </a:gridCol>
              </a:tblGrid>
              <a:tr h="13886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Norma:</a:t>
                      </a:r>
                    </a:p>
                    <a:p>
                      <a:pPr marL="285750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pl-P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8% TCR wg CRR</a:t>
                      </a:r>
                    </a:p>
                    <a:p>
                      <a:pPr marL="285750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pl-P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10,5% TCR ze wszystkimi buforami obowiązującymi od 19 marca 2020 roku</a:t>
                      </a:r>
                    </a:p>
                    <a:p>
                      <a:pPr marL="285750" marR="0" lvl="0" indent="-285750" algn="just" defTabSz="152403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l-P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13,5% TCR ze </a:t>
                      </a:r>
                      <a:r>
                        <a:rPr lang="pl-PL" sz="20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wszystkimi buforami obowiązującymi do 18 marca 2020 roku</a:t>
                      </a:r>
                    </a:p>
                  </a:txBody>
                  <a:tcPr marL="44450" marR="44450" marT="0" marB="0" anchor="ctr">
                    <a:solidFill>
                      <a:srgbClr val="1A70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Liczba banków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24.06</a:t>
                      </a:r>
                      <a:endParaRPr lang="pl-P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rgbClr val="1A70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Liczba banków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25.06</a:t>
                      </a:r>
                      <a:endParaRPr lang="pl-P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rgbClr val="1A70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239045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TCR &lt;8%</a:t>
                      </a:r>
                    </a:p>
                  </a:txBody>
                  <a:tcPr marL="44450" marR="44450" marT="0" marB="0" anchor="ctr">
                    <a:solidFill>
                      <a:srgbClr val="1A70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7285102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8% ≤ TCR &lt; 10,5%</a:t>
                      </a:r>
                    </a:p>
                  </a:txBody>
                  <a:tcPr marL="44450" marR="44450" marT="0" marB="0" anchor="ctr">
                    <a:solidFill>
                      <a:srgbClr val="1A70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652943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10,5% ≤ TCR &lt; 13,5%</a:t>
                      </a:r>
                    </a:p>
                  </a:txBody>
                  <a:tcPr marL="44450" marR="44450" marT="0" marB="0" anchor="ctr">
                    <a:solidFill>
                      <a:srgbClr val="1A70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8499519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TCR ≥ 13,5%</a:t>
                      </a:r>
                    </a:p>
                  </a:txBody>
                  <a:tcPr marL="44450" marR="44450" marT="0" marB="0" anchor="ctr">
                    <a:solidFill>
                      <a:srgbClr val="1A70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401692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Razem</a:t>
                      </a:r>
                    </a:p>
                  </a:txBody>
                  <a:tcPr marL="44450" marR="44450" marT="0" marB="0" anchor="ctr">
                    <a:solidFill>
                      <a:srgbClr val="1A70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3831865"/>
                  </a:ext>
                </a:extLst>
              </a:tr>
            </a:tbl>
          </a:graphicData>
        </a:graphic>
      </p:graphicFrame>
      <p:sp>
        <p:nvSpPr>
          <p:cNvPr id="6" name="pole tekstowe 5"/>
          <p:cNvSpPr txBox="1"/>
          <p:nvPr/>
        </p:nvSpPr>
        <p:spPr>
          <a:xfrm>
            <a:off x="2952830" y="4922393"/>
            <a:ext cx="14414341" cy="1015663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endParaRPr lang="pl-P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Rozkład liczby banków spółdzielczych według przedziałów łącznego współczynnika kapitałowego</a:t>
            </a:r>
          </a:p>
          <a:p>
            <a:pPr algn="ctr"/>
            <a:endParaRPr lang="pl-P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5131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0"/>
            <a:ext cx="20320000" cy="1224000"/>
          </a:xfrm>
        </p:spPr>
        <p:txBody>
          <a:bodyPr/>
          <a:lstStyle/>
          <a:p>
            <a:pPr algn="ctr"/>
            <a:r>
              <a:rPr lang="pl-PL" dirty="0"/>
              <a:t>Banki Spółdzielcze – udziałowcy i fundusz udziałowy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4294967295"/>
          </p:nvPr>
        </p:nvSpPr>
        <p:spPr>
          <a:xfrm>
            <a:off x="1800000" y="7897426"/>
            <a:ext cx="16920000" cy="1609725"/>
          </a:xfrm>
        </p:spPr>
        <p:txBody>
          <a:bodyPr>
            <a:noAutofit/>
          </a:bodyPr>
          <a:lstStyle/>
          <a:p>
            <a:pPr algn="just"/>
            <a:r>
              <a:rPr lang="pl-PL" sz="2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Fundusz udziałowy bilansowy (tj. opłacony) banków spółdzielczych wyniósł na koniec czerwca 2025 roku 468,9 mln zł. </a:t>
            </a:r>
          </a:p>
          <a:p>
            <a:pPr algn="just"/>
            <a:r>
              <a:rPr lang="pl-PL" sz="2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Natomiast zaliczony do funduszy CET1 - 442,3 mln zł, tj. 94,3% funduszu bilansowego.</a:t>
            </a:r>
          </a:p>
          <a:p>
            <a:pPr algn="just"/>
            <a:r>
              <a:rPr lang="pl-PL" sz="2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Obserwuje się stały spadek liczby udziałowców banków spółdzielczych (obecnie 830 tys.).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1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Dynamika liczby udziałowców ogółem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10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1800" b="1" dirty="0">
                <a:latin typeface="Arial" panose="020B0604020202020204" pitchFamily="34" charset="0"/>
                <a:cs typeface="Arial" panose="020B0604020202020204" pitchFamily="34" charset="0"/>
              </a:rPr>
              <a:t>Relacja funduszu udziałowego opłaconego i zaliczonego do funduszy własnych w relacji do całego funduszu udziałowego opłaconego (%)</a:t>
            </a:r>
          </a:p>
        </p:txBody>
      </p:sp>
      <p:graphicFrame>
        <p:nvGraphicFramePr>
          <p:cNvPr id="9" name="Wykres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0592755"/>
              </p:ext>
            </p:extLst>
          </p:nvPr>
        </p:nvGraphicFramePr>
        <p:xfrm>
          <a:off x="1800000" y="2520000"/>
          <a:ext cx="79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Wykres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5206272"/>
              </p:ext>
            </p:extLst>
          </p:nvPr>
        </p:nvGraphicFramePr>
        <p:xfrm>
          <a:off x="10800000" y="2520000"/>
          <a:ext cx="79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863126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0"/>
            <a:ext cx="20320000" cy="1224000"/>
          </a:xfrm>
        </p:spPr>
        <p:txBody>
          <a:bodyPr/>
          <a:lstStyle/>
          <a:p>
            <a:pPr algn="ctr"/>
            <a:r>
              <a:rPr lang="pl-PL" dirty="0"/>
              <a:t>Banki Spółdzielcze – ryzyko kredytowe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1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Portfel – wartość w mld zł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10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Portfel – struktura w %</a:t>
            </a:r>
          </a:p>
        </p:txBody>
      </p:sp>
      <p:graphicFrame>
        <p:nvGraphicFramePr>
          <p:cNvPr id="11" name="Wykres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5711051"/>
              </p:ext>
            </p:extLst>
          </p:nvPr>
        </p:nvGraphicFramePr>
        <p:xfrm>
          <a:off x="1800000" y="2520000"/>
          <a:ext cx="7920000" cy="57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Wykres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7432679"/>
              </p:ext>
            </p:extLst>
          </p:nvPr>
        </p:nvGraphicFramePr>
        <p:xfrm>
          <a:off x="10800000" y="2520000"/>
          <a:ext cx="7920000" cy="57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95558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0"/>
            <a:ext cx="20320000" cy="1224000"/>
          </a:xfrm>
        </p:spPr>
        <p:txBody>
          <a:bodyPr/>
          <a:lstStyle/>
          <a:p>
            <a:pPr algn="ctr"/>
            <a:r>
              <a:rPr lang="pl-PL" dirty="0"/>
              <a:t>Banki Spółdzielcze – ryzyko kredytowe</a:t>
            </a:r>
          </a:p>
        </p:txBody>
      </p:sp>
      <p:sp>
        <p:nvSpPr>
          <p:cNvPr id="6" name="Prostokąt 5"/>
          <p:cNvSpPr/>
          <p:nvPr/>
        </p:nvSpPr>
        <p:spPr>
          <a:xfrm>
            <a:off x="10767343" y="2848618"/>
            <a:ext cx="7920000" cy="375487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 algn="just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pl-PL" sz="2600" dirty="0">
                <a:solidFill>
                  <a:schemeClr val="bg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Największą dynamikę należności zaobserwować można w stosunku do sektora rządowego              i samorządowego.</a:t>
            </a:r>
          </a:p>
          <a:p>
            <a:pPr marL="457200" indent="-457200" algn="just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pl-PL" sz="2600" dirty="0">
                <a:solidFill>
                  <a:schemeClr val="bg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 ostatnim kwartale wystąpił także wzrost należności w stosunku do sektora przedsiębiorstw i rolniczego.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l-PL" sz="2600" dirty="0">
                <a:solidFill>
                  <a:schemeClr val="bg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Warto zwrócić uwagę na nieznaczny spadek należności od przedsiębiorców indywidualnych. 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1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Dynamika należności od podmiotów sektora niefinansowego i samorządowego</a:t>
            </a:r>
          </a:p>
        </p:txBody>
      </p:sp>
      <p:graphicFrame>
        <p:nvGraphicFramePr>
          <p:cNvPr id="9" name="Wykres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1712176"/>
              </p:ext>
            </p:extLst>
          </p:nvPr>
        </p:nvGraphicFramePr>
        <p:xfrm>
          <a:off x="1800000" y="2520000"/>
          <a:ext cx="7920000" cy="57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73569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524"/>
            <a:ext cx="20320000" cy="1224000"/>
          </a:xfrm>
        </p:spPr>
        <p:txBody>
          <a:bodyPr/>
          <a:lstStyle/>
          <a:p>
            <a:pPr algn="ctr"/>
            <a:r>
              <a:rPr lang="pl-PL" dirty="0"/>
              <a:t>Najważniejsze spostrzeżenia i wnioski – </a:t>
            </a:r>
            <a:r>
              <a:rPr lang="pl-PL" b="1" dirty="0"/>
              <a:t>banki spółdzielcze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4294967295"/>
          </p:nvPr>
        </p:nvSpPr>
        <p:spPr>
          <a:xfrm>
            <a:off x="4680000" y="1450726"/>
            <a:ext cx="15213012" cy="30575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Na koniec czerwca 2025 roku: </a:t>
            </a:r>
          </a:p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Działało 489 banków spółdzielczych, tj. o 2 mniej niż w czerwcu 2024 roku, oraz 2 banki zrzeszające.</a:t>
            </a:r>
          </a:p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Spośród banków działających na 30 czerwca 2025 roku 307 było członkami systemu ochrony IPS BPS, a 174 IPS SGB.</a:t>
            </a:r>
          </a:p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Poza IPS funkcjonowało 8 banków.</a:t>
            </a:r>
          </a:p>
        </p:txBody>
      </p:sp>
      <p:sp>
        <p:nvSpPr>
          <p:cNvPr id="7" name="Symbol zastępczy zawartości 3"/>
          <p:cNvSpPr txBox="1">
            <a:spLocks/>
          </p:cNvSpPr>
          <p:nvPr/>
        </p:nvSpPr>
        <p:spPr>
          <a:xfrm>
            <a:off x="4680000" y="5145246"/>
            <a:ext cx="15212468" cy="519614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685800" indent="-685800" algn="l" defTabSz="1524030" rtl="0" eaLnBrk="1" latinLnBrk="0" hangingPunct="1">
              <a:lnSpc>
                <a:spcPct val="90000"/>
              </a:lnSpc>
              <a:spcBef>
                <a:spcPts val="1667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3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1333515" indent="-571500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715963" indent="628650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Clr>
                <a:schemeClr val="accent1"/>
              </a:buClr>
              <a:buFont typeface="Calibri" panose="020F0502020204030204" pitchFamily="34" charset="0"/>
              <a:buChar char="→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2667053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3429069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4191084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953099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15114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477130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pl-PL" sz="3100" dirty="0">
                <a:latin typeface="Arial" panose="020B0604020202020204" pitchFamily="34" charset="0"/>
                <a:cs typeface="Arial" panose="020B0604020202020204" pitchFamily="34" charset="0"/>
              </a:rPr>
              <a:t>Wynik finansowy netto banków spółdzielczych wzrósł w stosunku do czerwca 2024 roku o 6,19% </a:t>
            </a:r>
            <a:br>
              <a:rPr lang="pl-PL" sz="3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100" dirty="0">
                <a:latin typeface="Arial" panose="020B0604020202020204" pitchFamily="34" charset="0"/>
                <a:cs typeface="Arial" panose="020B0604020202020204" pitchFamily="34" charset="0"/>
              </a:rPr>
              <a:t>(do 2 677 mln zł).</a:t>
            </a:r>
          </a:p>
          <a:p>
            <a:pPr algn="just">
              <a:lnSpc>
                <a:spcPct val="110000"/>
              </a:lnSpc>
            </a:pPr>
            <a:r>
              <a:rPr lang="pl-PL" sz="3100" dirty="0">
                <a:latin typeface="Arial" panose="020B0604020202020204" pitchFamily="34" charset="0"/>
                <a:cs typeface="Arial" panose="020B0604020202020204" pitchFamily="34" charset="0"/>
              </a:rPr>
              <a:t>Wszystkie banki wykazały zysk z wyjątkiem jednego, który był w trakcie wygaszania działalności, </a:t>
            </a:r>
            <a:br>
              <a:rPr lang="pl-PL" sz="3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100" dirty="0">
                <a:latin typeface="Arial" panose="020B0604020202020204" pitchFamily="34" charset="0"/>
                <a:cs typeface="Arial" panose="020B0604020202020204" pitchFamily="34" charset="0"/>
              </a:rPr>
              <a:t>z dniem 23.07.2025 roku zakończył działalność bankową.</a:t>
            </a:r>
          </a:p>
          <a:p>
            <a:pPr algn="just"/>
            <a:r>
              <a:rPr lang="pl-PL" sz="3100" dirty="0">
                <a:latin typeface="Arial" panose="020B0604020202020204" pitchFamily="34" charset="0"/>
                <a:cs typeface="Arial" panose="020B0604020202020204" pitchFamily="34" charset="0"/>
              </a:rPr>
              <a:t>Czynnikami wpływającymi na wzrost wyniku netto były zmiany:</a:t>
            </a:r>
          </a:p>
          <a:p>
            <a:pPr lvl="1" algn="just"/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wyniku odsetkowego (zwiększenie o 507,4 mln zł),</a:t>
            </a:r>
          </a:p>
          <a:p>
            <a:pPr lvl="1" algn="just"/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kosztów wyceny aktywów (zmniejszenie o 51,8 mln zł).</a:t>
            </a:r>
          </a:p>
          <a:p>
            <a:pPr marL="685800" lvl="1" indent="-685800" algn="just">
              <a:spcBef>
                <a:spcPts val="1667"/>
              </a:spcBef>
              <a:buFont typeface="Wingdings" panose="05000000000000000000" pitchFamily="2" charset="2"/>
              <a:buChar char="§"/>
            </a:pPr>
            <a:r>
              <a:rPr lang="pl-PL" sz="3100" dirty="0">
                <a:latin typeface="Arial" panose="020B0604020202020204" pitchFamily="34" charset="0"/>
                <a:cs typeface="Arial" panose="020B0604020202020204" pitchFamily="34" charset="0"/>
              </a:rPr>
              <a:t>Czynnikami pomniejszającymi wynik netto były zmiany:</a:t>
            </a:r>
          </a:p>
          <a:p>
            <a:pPr lvl="1" algn="just"/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kosztów operacyjnych (zwiększenie o 340,5 mln zł),</a:t>
            </a:r>
          </a:p>
          <a:p>
            <a:pPr lvl="1" algn="just"/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podatku dochodowego (zwiększenie o 31,5 mln zł),</a:t>
            </a:r>
          </a:p>
          <a:p>
            <a:pPr lvl="1" algn="just"/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wyniku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pozaodsetkowego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(zmniejszenie o 0,1 mln zł),</a:t>
            </a:r>
          </a:p>
          <a:p>
            <a:pPr lvl="1" algn="just"/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wyniku z prowizji (zmniejszenie o 1,5 mln zł),</a:t>
            </a:r>
          </a:p>
          <a:p>
            <a:pPr lvl="1" algn="just"/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pozostałych rezerw (zwiększenie o 2,9 mln zł),</a:t>
            </a:r>
          </a:p>
          <a:p>
            <a:pPr lvl="1" algn="just"/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pozostałych przychodów i kosztów (zmniejszenie o 25,9 mln zł).</a:t>
            </a:r>
          </a:p>
        </p:txBody>
      </p:sp>
      <p:cxnSp>
        <p:nvCxnSpPr>
          <p:cNvPr id="8" name="Łącznik prostoliniowy 18"/>
          <p:cNvCxnSpPr/>
          <p:nvPr/>
        </p:nvCxnSpPr>
        <p:spPr>
          <a:xfrm>
            <a:off x="440000" y="4859203"/>
            <a:ext cx="19440000" cy="0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rostokąt zaokrąglony 8">
            <a:extLst>
              <a:ext uri="{FF2B5EF4-FFF2-40B4-BE49-F238E27FC236}">
                <a16:creationId xmlns:a16="http://schemas.microsoft.com/office/drawing/2014/main" id="{B40D6D9B-AD7B-4BAD-8392-FE2351D29D1F}"/>
              </a:ext>
            </a:extLst>
          </p:cNvPr>
          <p:cNvSpPr/>
          <p:nvPr/>
        </p:nvSpPr>
        <p:spPr>
          <a:xfrm>
            <a:off x="638167" y="2232970"/>
            <a:ext cx="3016155" cy="1321421"/>
          </a:xfrm>
          <a:prstGeom prst="roundRect">
            <a:avLst>
              <a:gd name="adj" fmla="val 6808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pl-PL" sz="2000" dirty="0"/>
              <a:t>Struktura sektora</a:t>
            </a:r>
          </a:p>
        </p:txBody>
      </p:sp>
      <p:pic>
        <p:nvPicPr>
          <p:cNvPr id="14" name="Obraz 13">
            <a:extLst>
              <a:ext uri="{FF2B5EF4-FFF2-40B4-BE49-F238E27FC236}">
                <a16:creationId xmlns:a16="http://schemas.microsoft.com/office/drawing/2014/main" id="{F4AF6430-09B4-4ACF-9375-2F5C8BCE61A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977" y="2674689"/>
            <a:ext cx="724534" cy="730834"/>
          </a:xfrm>
          <a:prstGeom prst="rect">
            <a:avLst/>
          </a:prstGeom>
        </p:spPr>
      </p:pic>
      <p:sp>
        <p:nvSpPr>
          <p:cNvPr id="15" name="Prostokąt zaokrąglony 10">
            <a:extLst>
              <a:ext uri="{FF2B5EF4-FFF2-40B4-BE49-F238E27FC236}">
                <a16:creationId xmlns:a16="http://schemas.microsoft.com/office/drawing/2014/main" id="{672DA86C-FD95-4825-AC92-B632AB820FCE}"/>
              </a:ext>
            </a:extLst>
          </p:cNvPr>
          <p:cNvSpPr/>
          <p:nvPr/>
        </p:nvSpPr>
        <p:spPr>
          <a:xfrm>
            <a:off x="638167" y="7115601"/>
            <a:ext cx="3016155" cy="1293361"/>
          </a:xfrm>
          <a:prstGeom prst="roundRect">
            <a:avLst>
              <a:gd name="adj" fmla="val 3695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pl-PL" sz="2000" dirty="0"/>
              <a:t>Wynik finansowy</a:t>
            </a:r>
          </a:p>
        </p:txBody>
      </p:sp>
      <p:pic>
        <p:nvPicPr>
          <p:cNvPr id="16" name="Obraz 15">
            <a:extLst>
              <a:ext uri="{FF2B5EF4-FFF2-40B4-BE49-F238E27FC236}">
                <a16:creationId xmlns:a16="http://schemas.microsoft.com/office/drawing/2014/main" id="{B76C125B-2DEE-46C9-8B31-667EA38EC7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906" y="7703331"/>
            <a:ext cx="538676" cy="58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6572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0"/>
            <a:ext cx="20320000" cy="1224000"/>
          </a:xfrm>
        </p:spPr>
        <p:txBody>
          <a:bodyPr/>
          <a:lstStyle/>
          <a:p>
            <a:pPr algn="ctr"/>
            <a:r>
              <a:rPr lang="pl-PL" dirty="0"/>
              <a:t>Banki Spółdzielcze – ryzyko kredytowe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4294967295"/>
          </p:nvPr>
        </p:nvSpPr>
        <p:spPr>
          <a:xfrm>
            <a:off x="1800000" y="7560000"/>
            <a:ext cx="16920000" cy="2611438"/>
          </a:xfrm>
        </p:spPr>
        <p:txBody>
          <a:bodyPr>
            <a:noAutofit/>
          </a:bodyPr>
          <a:lstStyle/>
          <a:p>
            <a:pPr algn="just" defTabSz="2031691">
              <a:spcBef>
                <a:spcPts val="600"/>
              </a:spcBef>
              <a:spcAft>
                <a:spcPts val="1200"/>
              </a:spcAft>
            </a:pPr>
            <a:r>
              <a:rPr lang="pl-PL" sz="2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Jakość należności banków spółdzielczych od sektora niefinansowego i jednostek samorządu terytorialnego w stosunku do czerwca 2024 roku uległa poprawie i wyniosła 5,32%.</a:t>
            </a:r>
          </a:p>
          <a:p>
            <a:pPr algn="just" defTabSz="2031691">
              <a:spcBef>
                <a:spcPts val="600"/>
              </a:spcBef>
              <a:spcAft>
                <a:spcPts val="1200"/>
              </a:spcAft>
            </a:pPr>
            <a:r>
              <a:rPr lang="pl-PL" sz="2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Udział należności zagrożonych w należnościach od sektora niefinansowego obniżył się o 0,46 p.p. i wyniósł 6,34%.</a:t>
            </a:r>
          </a:p>
          <a:p>
            <a:pPr algn="just" defTabSz="2031691">
              <a:spcBef>
                <a:spcPts val="600"/>
              </a:spcBef>
            </a:pPr>
            <a:r>
              <a:rPr lang="pl-PL" sz="2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Utrzymuje się dobra jakość należności od osób prywatnych, w tej grupie klientów należy zasygnalizować dobrą jakość kredytów mieszkaniowych.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1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Udział należności zagrożonych – według podmiotów (%)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10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Rezerwy celowe oraz odpisy aktualizujące do należności wg kategorii ryzyka</a:t>
            </a:r>
          </a:p>
        </p:txBody>
      </p:sp>
      <p:graphicFrame>
        <p:nvGraphicFramePr>
          <p:cNvPr id="12" name="Wykres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6598889"/>
              </p:ext>
            </p:extLst>
          </p:nvPr>
        </p:nvGraphicFramePr>
        <p:xfrm>
          <a:off x="1800000" y="2520000"/>
          <a:ext cx="79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Wykres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1363829"/>
              </p:ext>
            </p:extLst>
          </p:nvPr>
        </p:nvGraphicFramePr>
        <p:xfrm>
          <a:off x="10800000" y="2520000"/>
          <a:ext cx="79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781998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0"/>
            <a:ext cx="20320000" cy="1224000"/>
          </a:xfrm>
        </p:spPr>
        <p:txBody>
          <a:bodyPr/>
          <a:lstStyle/>
          <a:p>
            <a:pPr algn="ctr"/>
            <a:r>
              <a:rPr lang="pl-PL" dirty="0"/>
              <a:t>Banki Spółdzielcze – ryzyko kredytowe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4294967295"/>
          </p:nvPr>
        </p:nvSpPr>
        <p:spPr>
          <a:xfrm>
            <a:off x="1800000" y="7560000"/>
            <a:ext cx="16920000" cy="2511425"/>
          </a:xfrm>
        </p:spPr>
        <p:txBody>
          <a:bodyPr>
            <a:normAutofit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Instrumenty dłużne w bankach spółdzielczych (również w bankach zrzeszających) – zwłaszcza bony NBP i obligacje SP – pełnią głównie rolę zabezpieczenia płynności. </a:t>
            </a: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Banki spółdzielcze w IPS BPS posiadają kilkakrotnie więcej instrumentów dłużnych – w relacji do aktywów – niż banki spółdzielcze w IPS SGB.</a:t>
            </a:r>
          </a:p>
          <a:p>
            <a:pPr algn="just">
              <a:spcBef>
                <a:spcPts val="600"/>
              </a:spcBef>
            </a:pP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Banki spółdzielcze w IPS SGB zabezpieczają swoją płynność głównie lokatami w banku zrzeszającym. 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1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Instrumenty dłużne i kapitałowe – udział w aktywach w %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10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Instrumenty dłużne i kapitałowe – dynamika</a:t>
            </a:r>
          </a:p>
        </p:txBody>
      </p:sp>
      <p:graphicFrame>
        <p:nvGraphicFramePr>
          <p:cNvPr id="11" name="Wykres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728854"/>
              </p:ext>
            </p:extLst>
          </p:nvPr>
        </p:nvGraphicFramePr>
        <p:xfrm>
          <a:off x="1800000" y="2520000"/>
          <a:ext cx="79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Wykres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844586"/>
              </p:ext>
            </p:extLst>
          </p:nvPr>
        </p:nvGraphicFramePr>
        <p:xfrm>
          <a:off x="10800000" y="2520000"/>
          <a:ext cx="79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830199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0"/>
            <a:ext cx="20320000" cy="1224000"/>
          </a:xfrm>
        </p:spPr>
        <p:txBody>
          <a:bodyPr/>
          <a:lstStyle/>
          <a:p>
            <a:pPr algn="ctr"/>
            <a:r>
              <a:rPr lang="pl-PL" dirty="0"/>
              <a:t>Banki Spółdzielcze – sytuacja płynnościowa – normy LCR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4294967295"/>
          </p:nvPr>
        </p:nvSpPr>
        <p:spPr>
          <a:xfrm>
            <a:off x="2277982" y="2392282"/>
            <a:ext cx="16920000" cy="7715250"/>
          </a:xfrm>
        </p:spPr>
        <p:txBody>
          <a:bodyPr>
            <a:normAutofit/>
          </a:bodyPr>
          <a:lstStyle/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Od 1 października 2015 roku obowiązuje Rozporządzenie Delegowane Komisji (UE) 2015/61 z 10 października 2014 roku uzupełniające rozporządzenie CRR w odniesieniu do wymogu pokrycia wypływów netto dla instytucji kredytowych. Rozporządzenie delegowane wskazuje, że instytucje kredytowe zobowiązane są do utrzymywania wskaźnika pokrycia wypływów netto (wskaźnika LCR) na poziomie 100% od 1 stycznia 2018 roku.</a:t>
            </a:r>
          </a:p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Bank, który nie spełnia wymogów w zakresie LCR (norma LCR została określona </a:t>
            </a:r>
            <a:b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w rozporządzeniu CRR), zobowiązany jest powiadomić o tym właściwe organy i przedstawić tym organom plan szybkiego przywrócenia zgodności z normą, a także codziennie – na koniec każdego dnia roboczego – przekazywać informacje na temat poziomu wskaźnika i jego składowych.</a:t>
            </a:r>
          </a:p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Banki uczestniczące w IPS mogą – na podstawie art. 8 CRR oraz po uzyskaniu indywidualnych zgód KNF – stosować wskaźnik zagregowany dla całej grupy. </a:t>
            </a:r>
            <a:r>
              <a:rPr lang="pl-PL" sz="2600" b="1" dirty="0">
                <a:latin typeface="Arial" panose="020B0604020202020204" pitchFamily="34" charset="0"/>
                <a:cs typeface="Arial" panose="020B0604020202020204" pitchFamily="34" charset="0"/>
              </a:rPr>
              <a:t>Banki w IPS na koniec czerwca 2025 roku spełniały normę LCR.</a:t>
            </a:r>
            <a:endParaRPr lang="pl-PL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l-PL" sz="2600" b="1" dirty="0">
                <a:latin typeface="Arial" panose="020B0604020202020204" pitchFamily="34" charset="0"/>
                <a:cs typeface="Arial" panose="020B0604020202020204" pitchFamily="34" charset="0"/>
              </a:rPr>
              <a:t>Wszystkie banki spółdzielcze działające poza IPS spełniały indywidualną normę płynności określoną w rozporządzeniu CRR.</a:t>
            </a:r>
          </a:p>
        </p:txBody>
      </p:sp>
    </p:spTree>
    <p:extLst>
      <p:ext uri="{BB962C8B-B14F-4D97-AF65-F5344CB8AC3E}">
        <p14:creationId xmlns:p14="http://schemas.microsoft.com/office/powerpoint/2010/main" val="3067261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0"/>
            <a:ext cx="20320000" cy="1224000"/>
          </a:xfrm>
        </p:spPr>
        <p:txBody>
          <a:bodyPr/>
          <a:lstStyle/>
          <a:p>
            <a:pPr algn="ctr"/>
            <a:r>
              <a:rPr lang="pl-PL" dirty="0"/>
              <a:t>Banki Spółdzielcze – sytuacja płynnościowa – norma NSFR</a:t>
            </a:r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2184463" y="2672836"/>
            <a:ext cx="16920000" cy="5746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685800" indent="-685800" algn="l" defTabSz="1524030" rtl="0" eaLnBrk="1" latinLnBrk="0" hangingPunct="1">
              <a:lnSpc>
                <a:spcPct val="90000"/>
              </a:lnSpc>
              <a:spcBef>
                <a:spcPts val="1667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3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1333515" indent="-571500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715963" indent="628650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Clr>
                <a:schemeClr val="accent1"/>
              </a:buClr>
              <a:buFont typeface="Calibri" panose="020F0502020204030204" pitchFamily="34" charset="0"/>
              <a:buChar char="→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2667053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3429069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4191084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953099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15114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477130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Banki od 28 czerwca 2021 roku zobowiązane są do przestrzegania wymogów w zakresie stabilnego finansowania netto (NSFR) wprowadzonych art. 413 ust. 1 i art. 428b Rozporządzenia CRR.</a:t>
            </a:r>
          </a:p>
          <a:p>
            <a:endParaRPr lang="pl-PL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Banki uczestniczące w IPS mogą – na podstawie art. 8 CRR oraz po uzyskaniu indywidualnych zgód KNF – stosować wskaźnik zagregowany dla całej grupy. </a:t>
            </a:r>
            <a:r>
              <a:rPr lang="pl-PL" sz="2600" b="1" dirty="0">
                <a:latin typeface="Arial" panose="020B0604020202020204" pitchFamily="34" charset="0"/>
                <a:cs typeface="Arial" panose="020B0604020202020204" pitchFamily="34" charset="0"/>
              </a:rPr>
              <a:t>Banki w IPS na koniec czerwca 2025 roku spełniały normę NSFR</a:t>
            </a: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pl-PL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l-PL" sz="2600" b="1" dirty="0">
                <a:latin typeface="Arial" panose="020B0604020202020204" pitchFamily="34" charset="0"/>
                <a:cs typeface="Arial" panose="020B0604020202020204" pitchFamily="34" charset="0"/>
              </a:rPr>
              <a:t>Wszystkie banki spółdzielcze działające poza IPS spełniały normę w zakresie stabilnego finansowania netto określoną w rozporządzeniu CRR.</a:t>
            </a:r>
          </a:p>
        </p:txBody>
      </p:sp>
    </p:spTree>
    <p:extLst>
      <p:ext uri="{BB962C8B-B14F-4D97-AF65-F5344CB8AC3E}">
        <p14:creationId xmlns:p14="http://schemas.microsoft.com/office/powerpoint/2010/main" val="861078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0"/>
            <a:ext cx="20320000" cy="1224000"/>
          </a:xfrm>
        </p:spPr>
        <p:txBody>
          <a:bodyPr/>
          <a:lstStyle/>
          <a:p>
            <a:pPr algn="ctr"/>
            <a:r>
              <a:rPr lang="pl-PL" dirty="0"/>
              <a:t>Banki Spółdzielcze – rentowność i efektywność</a:t>
            </a:r>
          </a:p>
        </p:txBody>
      </p:sp>
      <p:sp>
        <p:nvSpPr>
          <p:cNvPr id="8" name="Prostokąt 7"/>
          <p:cNvSpPr/>
          <p:nvPr/>
        </p:nvSpPr>
        <p:spPr>
          <a:xfrm>
            <a:off x="11381891" y="2520000"/>
            <a:ext cx="7290573" cy="5869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 algn="just" defTabSz="152403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pl-PL" sz="280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indent="-685800" algn="just" defTabSz="152403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pl-PL" sz="28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Głównymi czynnikami wpływającymi na wzrost wyniku były zmiany:</a:t>
            </a:r>
          </a:p>
          <a:p>
            <a:pPr marL="1701647" lvl="1" indent="-685800" algn="just" defTabSz="152403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pl-PL" sz="24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wyniku odsetkowego,</a:t>
            </a:r>
          </a:p>
          <a:p>
            <a:pPr marL="1701647" lvl="1" indent="-685800" algn="just" defTabSz="152403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pl-PL" sz="24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rezerw celowych i odpisów.</a:t>
            </a:r>
          </a:p>
          <a:p>
            <a:pPr marL="1701647" lvl="1" indent="-685800" algn="just" defTabSz="152403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pl-PL" sz="240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indent="-685800" algn="just" defTabSz="152403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pl-PL" sz="28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Czynnikami pomniejszającymi wynik netto były zmiany:</a:t>
            </a:r>
          </a:p>
          <a:p>
            <a:pPr marL="1701647" lvl="1" indent="-685800" algn="just" defTabSz="152403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pl-PL" sz="24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pozostałych rezerw,</a:t>
            </a:r>
          </a:p>
          <a:p>
            <a:pPr marL="1701647" lvl="1" indent="-685800" algn="just" defTabSz="152403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pl-PL" sz="24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wyniku </a:t>
            </a:r>
            <a:r>
              <a:rPr lang="pl-PL" sz="2400" dirty="0" err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pozaodsetkowego</a:t>
            </a:r>
            <a:r>
              <a:rPr lang="pl-PL" sz="24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1701647" lvl="1" indent="-685800" algn="just" defTabSz="152403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pl-PL" sz="24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wyniku z opłat i prowizji,</a:t>
            </a:r>
          </a:p>
          <a:p>
            <a:pPr marL="1701647" lvl="1" indent="-685800" algn="just" defTabSz="152403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pl-PL" sz="24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kosztów administracyjnych,</a:t>
            </a:r>
          </a:p>
          <a:p>
            <a:pPr marL="1701647" lvl="1" indent="-685800" algn="just" defTabSz="152403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pl-PL" sz="24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podatku dochodowego,</a:t>
            </a:r>
          </a:p>
          <a:p>
            <a:pPr marL="1701647" lvl="1" indent="-685800" algn="just" defTabSz="152403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pl-PL" sz="24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pozostałych przychodów i kosztów.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1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Rozliczenie zmian składników rachunku wyników</a:t>
            </a:r>
          </a:p>
        </p:txBody>
      </p:sp>
      <p:graphicFrame>
        <p:nvGraphicFramePr>
          <p:cNvPr id="11" name="Wykres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6225430"/>
              </p:ext>
            </p:extLst>
          </p:nvPr>
        </p:nvGraphicFramePr>
        <p:xfrm>
          <a:off x="1800000" y="2520000"/>
          <a:ext cx="7920000" cy="61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Prostokąt 6"/>
          <p:cNvSpPr/>
          <p:nvPr/>
        </p:nvSpPr>
        <p:spPr>
          <a:xfrm>
            <a:off x="2619943" y="9000000"/>
            <a:ext cx="15080115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 defTabSz="1524030">
              <a:lnSpc>
                <a:spcPct val="90000"/>
              </a:lnSpc>
              <a:spcBef>
                <a:spcPts val="1667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pl-PL" sz="26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Wynik finansowy netto banków spółdzielczych wzrósł w stosunku do czerwca 2024 roku o 6,19% (do 2 677 mln zł). </a:t>
            </a:r>
          </a:p>
        </p:txBody>
      </p:sp>
    </p:spTree>
    <p:extLst>
      <p:ext uri="{BB962C8B-B14F-4D97-AF65-F5344CB8AC3E}">
        <p14:creationId xmlns:p14="http://schemas.microsoft.com/office/powerpoint/2010/main" val="17832089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0"/>
            <a:ext cx="20320000" cy="1224000"/>
          </a:xfrm>
        </p:spPr>
        <p:txBody>
          <a:bodyPr/>
          <a:lstStyle/>
          <a:p>
            <a:pPr algn="ctr"/>
            <a:r>
              <a:rPr lang="pl-PL" dirty="0"/>
              <a:t>Banki Spółdzielcze – zatrudnienie i efektywność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4294967295"/>
          </p:nvPr>
        </p:nvSpPr>
        <p:spPr>
          <a:xfrm>
            <a:off x="1800000" y="7560000"/>
            <a:ext cx="16920000" cy="2160587"/>
          </a:xfrm>
        </p:spPr>
        <p:txBody>
          <a:bodyPr>
            <a:normAutofit/>
          </a:bodyPr>
          <a:lstStyle/>
          <a:p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Przeciętne zatrudnienie w bankach spółdzielczych wyniosło 55,8 etatu.</a:t>
            </a:r>
          </a:p>
          <a:p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Liczba placówek w stosunku do czerwca 2024 roku obniżyła się o 231 (do 3 089).</a:t>
            </a:r>
          </a:p>
          <a:p>
            <a:endParaRPr lang="pl-PL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1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Zatrudnienie – stan i zmiana</a:t>
            </a:r>
          </a:p>
        </p:txBody>
      </p:sp>
      <p:graphicFrame>
        <p:nvGraphicFramePr>
          <p:cNvPr id="7" name="Wykres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3804765"/>
              </p:ext>
            </p:extLst>
          </p:nvPr>
        </p:nvGraphicFramePr>
        <p:xfrm>
          <a:off x="1800000" y="2520000"/>
          <a:ext cx="79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pole tekstowe 8"/>
          <p:cNvSpPr txBox="1"/>
          <p:nvPr/>
        </p:nvSpPr>
        <p:spPr>
          <a:xfrm>
            <a:off x="10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ROA, ROE oraz C/I – bank spółdzielcze </a:t>
            </a:r>
          </a:p>
        </p:txBody>
      </p:sp>
      <p:graphicFrame>
        <p:nvGraphicFramePr>
          <p:cNvPr id="11" name="Wykres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3292183"/>
              </p:ext>
            </p:extLst>
          </p:nvPr>
        </p:nvGraphicFramePr>
        <p:xfrm>
          <a:off x="10800000" y="2520000"/>
          <a:ext cx="79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670497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0"/>
            <a:ext cx="20320000" cy="1224000"/>
          </a:xfrm>
        </p:spPr>
        <p:txBody>
          <a:bodyPr/>
          <a:lstStyle/>
          <a:p>
            <a:pPr algn="ctr"/>
            <a:r>
              <a:rPr lang="pl-PL" dirty="0"/>
              <a:t>Banki Spółdzielcze – podział zysku za 2024 rok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1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Struktura wypracowanego zysku przez banki spółdzielcze </a:t>
            </a:r>
          </a:p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w 2024 roku</a:t>
            </a:r>
          </a:p>
        </p:txBody>
      </p:sp>
      <p:graphicFrame>
        <p:nvGraphicFramePr>
          <p:cNvPr id="7" name="Wykres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4261053"/>
              </p:ext>
            </p:extLst>
          </p:nvPr>
        </p:nvGraphicFramePr>
        <p:xfrm>
          <a:off x="1800000" y="2520000"/>
          <a:ext cx="79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Symbol zastępczy zawartości 3"/>
          <p:cNvSpPr txBox="1">
            <a:spLocks/>
          </p:cNvSpPr>
          <p:nvPr/>
        </p:nvSpPr>
        <p:spPr>
          <a:xfrm>
            <a:off x="1800000" y="7969486"/>
            <a:ext cx="16920000" cy="13062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685800" indent="-685800" algn="l" defTabSz="1524030" rtl="0" eaLnBrk="1" latinLnBrk="0" hangingPunct="1">
              <a:lnSpc>
                <a:spcPct val="90000"/>
              </a:lnSpc>
              <a:spcBef>
                <a:spcPts val="1667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3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1333515" indent="-571500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715963" indent="628650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Clr>
                <a:schemeClr val="accent1"/>
              </a:buClr>
              <a:buFont typeface="Calibri" panose="020F0502020204030204" pitchFamily="34" charset="0"/>
              <a:buChar char="→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2667053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3429069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4191084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953099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15114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477130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Banki spółdzielcze o sumie bilansowej powyżej 500 mln zł w liczbie 165 (tj. 33,8% banków, które osiągnęły zysk za 2024 rok), wypracowały 64,5% zysku ogółem.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10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Odsetek zysku pozostawionego wg grup rówieśniczych</a:t>
            </a:r>
          </a:p>
        </p:txBody>
      </p:sp>
      <p:graphicFrame>
        <p:nvGraphicFramePr>
          <p:cNvPr id="12" name="Wykres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5651798"/>
              </p:ext>
            </p:extLst>
          </p:nvPr>
        </p:nvGraphicFramePr>
        <p:xfrm>
          <a:off x="10800000" y="2520000"/>
          <a:ext cx="79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000494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0"/>
            <a:ext cx="20320000" cy="1224000"/>
          </a:xfrm>
        </p:spPr>
        <p:txBody>
          <a:bodyPr/>
          <a:lstStyle/>
          <a:p>
            <a:pPr algn="ctr"/>
            <a:r>
              <a:rPr lang="pl-PL" dirty="0"/>
              <a:t>Banki Spółdzielcze – podział zysku za 2024 rok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4294967295"/>
          </p:nvPr>
        </p:nvSpPr>
        <p:spPr>
          <a:xfrm>
            <a:off x="11520000" y="1800000"/>
            <a:ext cx="7578491" cy="6840000"/>
          </a:xfrm>
        </p:spPr>
        <p:txBody>
          <a:bodyPr>
            <a:normAutofit fontScale="77500" lnSpcReduction="20000"/>
          </a:bodyPr>
          <a:lstStyle/>
          <a:p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Odsetek zysku pozostawionego za 2024 rok  ukształtował się na tym samym poziomie, co rok wcześniej (97,9%), natomiast kwota zysku pozostawionego wyższa była o 97 mln zł.</a:t>
            </a:r>
          </a:p>
          <a:p>
            <a:pPr algn="just">
              <a:lnSpc>
                <a:spcPct val="120000"/>
              </a:lnSpc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Dynamika wzrostu zysków banków spółdzielczych w ostatnim roku wyniosła 102,2% (przy 149,7% rok wcześniej), do czego przyczyniła się dwukrotna obniżka stopy referencyjnej, dokonanej przez Radę Polityki Pieniężnej NBP, łącznie o 100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p.b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. do poziomu 5,75% w II półroczu 2023 roku), natomiast poziom stóp procentowych NBP w 2024 roku nie zmienił się. </a:t>
            </a:r>
          </a:p>
          <a:p>
            <a:pPr algn="just">
              <a:lnSpc>
                <a:spcPct val="120000"/>
              </a:lnSpc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Zyski banków spółdzielczych nadal są rekordowe na przestrzeni ostatnich 20 lat.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1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/>
              <a:t>Zysk pozostawiony i rozdysponowany banków spółdzielczych (w mln zł)</a:t>
            </a:r>
          </a:p>
        </p:txBody>
      </p:sp>
      <p:graphicFrame>
        <p:nvGraphicFramePr>
          <p:cNvPr id="7" name="Wykres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31893"/>
              </p:ext>
            </p:extLst>
          </p:nvPr>
        </p:nvGraphicFramePr>
        <p:xfrm>
          <a:off x="1800000" y="2520000"/>
          <a:ext cx="7920000" cy="61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105770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0"/>
            <a:ext cx="20320000" cy="1224000"/>
          </a:xfrm>
        </p:spPr>
        <p:txBody>
          <a:bodyPr/>
          <a:lstStyle/>
          <a:p>
            <a:pPr algn="ctr"/>
            <a:r>
              <a:rPr lang="pl-PL" dirty="0"/>
              <a:t>Banki Spółdzielcze – podział zysku za 2024 rok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4294967295"/>
          </p:nvPr>
        </p:nvSpPr>
        <p:spPr>
          <a:xfrm>
            <a:off x="11520000" y="1800000"/>
            <a:ext cx="7464191" cy="6840000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20000"/>
              </a:lnSpc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Odsetek zysku przeznaczony na wzrost funduszy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w 2025 roku w bankach spółdzielczych  wyniósł 97,9% i utrzymuje się na niezmienionym poziomie od trzech lat. </a:t>
            </a:r>
          </a:p>
          <a:p>
            <a:pPr algn="just">
              <a:lnSpc>
                <a:spcPct val="120000"/>
              </a:lnSpc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Kwota zysku przeznaczona na zwiększenie funduszy własnych była o 1,5% wyższa w porównaniu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z analogicznym okresem roku ubiegłego i wyniosła 71,6 mln zł. </a:t>
            </a:r>
          </a:p>
          <a:p>
            <a:pPr algn="just">
              <a:lnSpc>
                <a:spcPct val="120000"/>
              </a:lnSpc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Dywidendę na kwotę 22,5 mln zł wypłaciło 128 banków spółdzielczych (26,2% ogółu, które osiągnęły zysk za 2024 rok). </a:t>
            </a:r>
          </a:p>
          <a:p>
            <a:pPr algn="just">
              <a:lnSpc>
                <a:spcPct val="120000"/>
              </a:lnSpc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Odsetek wypłaconej dywidendy wyniósł 0,5% zysku do podziału. Na odsetek wypłaconej dywidendy miało wpływ m.in. stanowisko KNF z dnia 10 grudnia 2024 roku w sprawie polityki dywidendowej banków spółdzielczych i zrzeszających w 2025 roku.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1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/>
              <a:t>Wybrane elementy podziału zysku banków spółdzielczych</a:t>
            </a:r>
          </a:p>
        </p:txBody>
      </p:sp>
      <p:graphicFrame>
        <p:nvGraphicFramePr>
          <p:cNvPr id="7" name="Wykres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559406"/>
              </p:ext>
            </p:extLst>
          </p:nvPr>
        </p:nvGraphicFramePr>
        <p:xfrm>
          <a:off x="1800000" y="2520000"/>
          <a:ext cx="7920000" cy="61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924451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>
            <a:spLocks noGrp="1"/>
          </p:cNvSpPr>
          <p:nvPr>
            <p:ph type="title" idx="4294967295"/>
          </p:nvPr>
        </p:nvSpPr>
        <p:spPr>
          <a:xfrm>
            <a:off x="0" y="608013"/>
            <a:ext cx="17526000" cy="2209800"/>
          </a:xfrm>
        </p:spPr>
        <p:txBody>
          <a:bodyPr>
            <a:noAutofit/>
          </a:bodyPr>
          <a:lstStyle/>
          <a:p>
            <a:r>
              <a:rPr lang="pl-PL" sz="9800" dirty="0">
                <a:solidFill>
                  <a:schemeClr val="tx1"/>
                </a:solidFill>
              </a:rPr>
              <a:t> </a:t>
            </a:r>
            <a:r>
              <a:rPr lang="pl-P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Banki zrzeszające</a:t>
            </a: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168" y="4275554"/>
            <a:ext cx="1920349" cy="1790548"/>
          </a:xfrm>
          <a:prstGeom prst="rect">
            <a:avLst/>
          </a:prstGeom>
        </p:spPr>
      </p:pic>
      <p:sp>
        <p:nvSpPr>
          <p:cNvPr id="7" name="Prostokąt zaokrąglony 3">
            <a:extLst>
              <a:ext uri="{FF2B5EF4-FFF2-40B4-BE49-F238E27FC236}">
                <a16:creationId xmlns:a16="http://schemas.microsoft.com/office/drawing/2014/main" id="{73CBBE1F-CB9D-410F-991E-B423D08E3E1D}"/>
              </a:ext>
            </a:extLst>
          </p:cNvPr>
          <p:cNvSpPr/>
          <p:nvPr/>
        </p:nvSpPr>
        <p:spPr>
          <a:xfrm>
            <a:off x="4027140" y="4509372"/>
            <a:ext cx="11391441" cy="1928061"/>
          </a:xfrm>
          <a:prstGeom prst="round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2122B7F6-C324-42E9-808F-841B873BDBF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5295" y="4953530"/>
            <a:ext cx="1115112" cy="1039739"/>
          </a:xfrm>
          <a:prstGeom prst="rect">
            <a:avLst/>
          </a:prstGeom>
        </p:spPr>
      </p:pic>
      <p:sp>
        <p:nvSpPr>
          <p:cNvPr id="9" name="Tytuł 1">
            <a:extLst>
              <a:ext uri="{FF2B5EF4-FFF2-40B4-BE49-F238E27FC236}">
                <a16:creationId xmlns:a16="http://schemas.microsoft.com/office/drawing/2014/main" id="{5884602B-F294-4A0D-BD7D-F3C87DD29662}"/>
              </a:ext>
            </a:extLst>
          </p:cNvPr>
          <p:cNvSpPr txBox="1">
            <a:spLocks/>
          </p:cNvSpPr>
          <p:nvPr/>
        </p:nvSpPr>
        <p:spPr>
          <a:xfrm>
            <a:off x="6461761" y="5021844"/>
            <a:ext cx="7981352" cy="903113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152403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>
                <a:cs typeface="Arial" panose="020B0604020202020204" pitchFamily="34" charset="0"/>
              </a:rPr>
              <a:t> </a:t>
            </a:r>
            <a:r>
              <a:rPr lang="pl-PL" b="1">
                <a:solidFill>
                  <a:schemeClr val="tx1"/>
                </a:solidFill>
                <a:cs typeface="Arial" panose="020B0604020202020204" pitchFamily="34" charset="0"/>
              </a:rPr>
              <a:t>Banki zrzeszające</a:t>
            </a:r>
            <a:endParaRPr lang="pl-PL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862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0"/>
            <a:ext cx="20320000" cy="1224000"/>
          </a:xfrm>
        </p:spPr>
        <p:txBody>
          <a:bodyPr/>
          <a:lstStyle/>
          <a:p>
            <a:pPr algn="ctr"/>
            <a:r>
              <a:rPr lang="pl-PL" dirty="0"/>
              <a:t>Najważniejsze spostrzeżenia i wnioski – </a:t>
            </a:r>
            <a:r>
              <a:rPr lang="pl-PL" b="1" dirty="0"/>
              <a:t>banki spółdzielcze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4294967295"/>
          </p:nvPr>
        </p:nvSpPr>
        <p:spPr>
          <a:xfrm>
            <a:off x="4680000" y="1466850"/>
            <a:ext cx="14366536" cy="7588250"/>
          </a:xfrm>
        </p:spPr>
        <p:txBody>
          <a:bodyPr>
            <a:normAutofit/>
          </a:bodyPr>
          <a:lstStyle/>
          <a:p>
            <a:pPr algn="just"/>
            <a:endParaRPr lang="pl-PL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l-PL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Należności banków spółdzielczych od sektorów niefinansowego i samorządowego wzrosły w stosunku do czerwca 2024 roku o 5,5% do 89,5 mld zł.</a:t>
            </a:r>
          </a:p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Udział należności zagrożonych w należnościach od sektora niefinansowego i jednostek samorządu terytorialnego obniżył się w ciągu roku o 0,40 p.p. i wyniósł 5,32%.</a:t>
            </a:r>
          </a:p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Poziom wyrezerwowania należności zagrożonych od sektora niefinansowego nie zmienił się w ciągu roku i wynosił 71,4%.</a:t>
            </a:r>
          </a:p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Utrzymuje się dobra jakość należności (udział zagrożonych w portfelu) od osób prywatnych (2,3% wobec 2,3% rok wcześniej). </a:t>
            </a:r>
          </a:p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Poprawiła się jakość portfela finansującego przedsiębiorców z 12,9% do 11,4%.</a:t>
            </a:r>
          </a:p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Jednocześnie pogorszyła się jakość portfela przedsiębiorców indywidualnych z 13,0% </a:t>
            </a:r>
            <a:b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do 13,1%.</a:t>
            </a:r>
          </a:p>
        </p:txBody>
      </p:sp>
      <p:sp>
        <p:nvSpPr>
          <p:cNvPr id="8" name="Prostokąt zaokrąglony 5">
            <a:extLst>
              <a:ext uri="{FF2B5EF4-FFF2-40B4-BE49-F238E27FC236}">
                <a16:creationId xmlns:a16="http://schemas.microsoft.com/office/drawing/2014/main" id="{54CFBE7C-E087-4767-97AD-ED7BA235151D}"/>
              </a:ext>
            </a:extLst>
          </p:cNvPr>
          <p:cNvSpPr/>
          <p:nvPr/>
        </p:nvSpPr>
        <p:spPr>
          <a:xfrm>
            <a:off x="737759" y="4445229"/>
            <a:ext cx="3016155" cy="1407620"/>
          </a:xfrm>
          <a:prstGeom prst="roundRect">
            <a:avLst>
              <a:gd name="adj" fmla="val 5378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pl-PL" sz="2000" dirty="0"/>
              <a:t>Ryzyko kredytowe</a:t>
            </a:r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6FB9CEFF-2006-4EE1-BF19-641B8261DD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72886" y="4946185"/>
            <a:ext cx="745900" cy="752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5241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0"/>
            <a:ext cx="20320000" cy="1224000"/>
          </a:xfrm>
        </p:spPr>
        <p:txBody>
          <a:bodyPr/>
          <a:lstStyle/>
          <a:p>
            <a:pPr algn="ctr"/>
            <a:r>
              <a:rPr lang="pl-PL" dirty="0"/>
              <a:t>Banki Zrzeszające – bilans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1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Aktywa – wartość w mld zł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10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Pasywa –  wartość w mld zł</a:t>
            </a:r>
          </a:p>
        </p:txBody>
      </p:sp>
      <p:graphicFrame>
        <p:nvGraphicFramePr>
          <p:cNvPr id="8" name="Wykres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8685520"/>
              </p:ext>
            </p:extLst>
          </p:nvPr>
        </p:nvGraphicFramePr>
        <p:xfrm>
          <a:off x="1800000" y="2520000"/>
          <a:ext cx="7920000" cy="61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Wykres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897106"/>
              </p:ext>
            </p:extLst>
          </p:nvPr>
        </p:nvGraphicFramePr>
        <p:xfrm>
          <a:off x="10800000" y="2520000"/>
          <a:ext cx="7920000" cy="61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732481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0"/>
            <a:ext cx="20320000" cy="1224000"/>
          </a:xfrm>
        </p:spPr>
        <p:txBody>
          <a:bodyPr/>
          <a:lstStyle/>
          <a:p>
            <a:pPr algn="ctr"/>
            <a:r>
              <a:rPr lang="pl-PL" dirty="0"/>
              <a:t>Banki Zrzeszające – bilans</a:t>
            </a:r>
          </a:p>
        </p:txBody>
      </p:sp>
      <p:sp>
        <p:nvSpPr>
          <p:cNvPr id="7" name="Prostokąt 6"/>
          <p:cNvSpPr/>
          <p:nvPr/>
        </p:nvSpPr>
        <p:spPr>
          <a:xfrm>
            <a:off x="2371500" y="1856532"/>
            <a:ext cx="16920000" cy="7718523"/>
          </a:xfrm>
          <a:prstGeom prst="rect">
            <a:avLst/>
          </a:prstGeom>
        </p:spPr>
        <p:txBody>
          <a:bodyPr>
            <a:spAutoFit/>
          </a:bodyPr>
          <a:lstStyle/>
          <a:p>
            <a:pPr marL="685800" indent="-685800" defTabSz="1524030">
              <a:lnSpc>
                <a:spcPct val="90000"/>
              </a:lnSpc>
              <a:spcBef>
                <a:spcPts val="1667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pl-PL" sz="26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Suma bilansowa banków zrzeszających wzrosła od czerwca 2024 roku o 15,2% (o 9,6 mld zł do 72,8 mld zł).</a:t>
            </a:r>
          </a:p>
          <a:p>
            <a:pPr marL="685800" indent="-685800" defTabSz="1524030">
              <a:lnSpc>
                <a:spcPct val="90000"/>
              </a:lnSpc>
              <a:spcBef>
                <a:spcPts val="1667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pl-PL" sz="260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indent="-685800" defTabSz="1524030">
              <a:lnSpc>
                <a:spcPct val="90000"/>
              </a:lnSpc>
              <a:spcBef>
                <a:spcPts val="1667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pl-PL" sz="26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Główne zmiany po stronie pasywów to:</a:t>
            </a:r>
          </a:p>
          <a:p>
            <a:pPr marL="1473047" lvl="1" indent="-457200" defTabSz="1524030">
              <a:lnSpc>
                <a:spcPct val="90000"/>
              </a:lnSpc>
              <a:spcBef>
                <a:spcPts val="1667"/>
              </a:spcBef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pl-PL" sz="24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zwiększenie zobowiązań wobec sektora finansowego o 9,2 mld zł, </a:t>
            </a:r>
          </a:p>
          <a:p>
            <a:pPr marL="1473047" lvl="1" indent="-457200" defTabSz="1524030">
              <a:lnSpc>
                <a:spcPct val="90000"/>
              </a:lnSpc>
              <a:spcBef>
                <a:spcPts val="1667"/>
              </a:spcBef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pl-PL" sz="24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zwiększenie zobowiązań wobec sektora niefinansowego o 0,1 mld zł,</a:t>
            </a:r>
          </a:p>
          <a:p>
            <a:pPr marL="1473047" lvl="1" indent="-457200" defTabSz="1524030">
              <a:lnSpc>
                <a:spcPct val="90000"/>
              </a:lnSpc>
              <a:spcBef>
                <a:spcPts val="1667"/>
              </a:spcBef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pl-PL" sz="24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zwiększenie kapitałów bilansowych o 0,1 mld zł,</a:t>
            </a:r>
          </a:p>
          <a:p>
            <a:pPr marL="1473047" lvl="1" indent="-457200" defTabSz="1524030">
              <a:lnSpc>
                <a:spcPct val="90000"/>
              </a:lnSpc>
              <a:spcBef>
                <a:spcPts val="1667"/>
              </a:spcBef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pl-PL" sz="24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zwiększenie pozostałych pasywów o 0,2 mld zł.</a:t>
            </a:r>
          </a:p>
          <a:p>
            <a:pPr marL="685800" indent="-685800" defTabSz="1524030">
              <a:lnSpc>
                <a:spcPct val="90000"/>
              </a:lnSpc>
              <a:spcBef>
                <a:spcPts val="1667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pl-PL" sz="260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indent="-685800" defTabSz="1524030">
              <a:lnSpc>
                <a:spcPct val="90000"/>
              </a:lnSpc>
              <a:spcBef>
                <a:spcPts val="1667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pl-PL" sz="26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Spośród zmian w aktywach banków zrzeszających wskazać należy:</a:t>
            </a:r>
          </a:p>
          <a:p>
            <a:pPr marL="1473047" lvl="1" indent="-457200" defTabSz="1524030">
              <a:lnSpc>
                <a:spcPct val="90000"/>
              </a:lnSpc>
              <a:spcBef>
                <a:spcPts val="1667"/>
              </a:spcBef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pl-PL" sz="24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zwiększenie pozostałych aktywów o 1,3 mld zł,</a:t>
            </a:r>
          </a:p>
          <a:p>
            <a:pPr marL="1473047" lvl="1" indent="-457200" defTabSz="1524030">
              <a:lnSpc>
                <a:spcPct val="90000"/>
              </a:lnSpc>
              <a:spcBef>
                <a:spcPts val="1667"/>
              </a:spcBef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pl-PL" sz="24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zwiększenie należności od sektora finansowego o 1,9 mld zł,</a:t>
            </a:r>
          </a:p>
          <a:p>
            <a:pPr marL="1473047" lvl="1" indent="-457200" defTabSz="1524030">
              <a:lnSpc>
                <a:spcPct val="90000"/>
              </a:lnSpc>
              <a:spcBef>
                <a:spcPts val="1667"/>
              </a:spcBef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pl-PL" sz="24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zmniejszenie należności od sektora niefinansowego o 0,1 mld zł,</a:t>
            </a:r>
          </a:p>
          <a:p>
            <a:pPr marL="1473047" lvl="1" indent="-457200" defTabSz="1524030">
              <a:lnSpc>
                <a:spcPct val="90000"/>
              </a:lnSpc>
              <a:spcBef>
                <a:spcPts val="1667"/>
              </a:spcBef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pl-PL" sz="24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zmniejszenie należności od sektora budżetowego i samorządowego o 0,3 mld zł,</a:t>
            </a:r>
          </a:p>
          <a:p>
            <a:pPr marL="1473047" lvl="1" indent="-457200" defTabSz="1524030">
              <a:lnSpc>
                <a:spcPct val="90000"/>
              </a:lnSpc>
              <a:spcBef>
                <a:spcPts val="1667"/>
              </a:spcBef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pl-PL" sz="24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zwiększenie instrumentów dłużnych o 6,8 mld zł.</a:t>
            </a:r>
          </a:p>
        </p:txBody>
      </p:sp>
    </p:spTree>
    <p:extLst>
      <p:ext uri="{BB962C8B-B14F-4D97-AF65-F5344CB8AC3E}">
        <p14:creationId xmlns:p14="http://schemas.microsoft.com/office/powerpoint/2010/main" val="31536204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0"/>
            <a:ext cx="20320000" cy="1224000"/>
          </a:xfrm>
        </p:spPr>
        <p:txBody>
          <a:bodyPr>
            <a:normAutofit/>
          </a:bodyPr>
          <a:lstStyle/>
          <a:p>
            <a:pPr algn="ctr"/>
            <a:r>
              <a:rPr lang="pl-PL" dirty="0"/>
              <a:t>Banki Zrzeszające – depozyty sektora niefinansowego i samorządowego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4294967295"/>
          </p:nvPr>
        </p:nvSpPr>
        <p:spPr>
          <a:xfrm>
            <a:off x="1800000" y="7920000"/>
            <a:ext cx="16920000" cy="1012825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1200"/>
              </a:spcAft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Depozyty w bankach zrzeszających zwiększyły się w stosunku do czerwca 2024 roku o 9,4 % (tj. o 4,5 mld zł do 52,6 mld zł). </a:t>
            </a:r>
          </a:p>
          <a:p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Są one silnie skorelowane z depozytami składanymi przez zrzeszone banki spółdzielcze.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1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Dynamika depozytów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10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Depozyty – w mld zł</a:t>
            </a:r>
          </a:p>
        </p:txBody>
      </p:sp>
      <p:graphicFrame>
        <p:nvGraphicFramePr>
          <p:cNvPr id="10" name="Wykres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5785170"/>
              </p:ext>
            </p:extLst>
          </p:nvPr>
        </p:nvGraphicFramePr>
        <p:xfrm>
          <a:off x="1800000" y="2520000"/>
          <a:ext cx="79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Wykres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8543112"/>
              </p:ext>
            </p:extLst>
          </p:nvPr>
        </p:nvGraphicFramePr>
        <p:xfrm>
          <a:off x="10800000" y="2520000"/>
          <a:ext cx="79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895751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0"/>
            <a:ext cx="20320000" cy="1224000"/>
          </a:xfrm>
        </p:spPr>
        <p:txBody>
          <a:bodyPr>
            <a:normAutofit/>
          </a:bodyPr>
          <a:lstStyle/>
          <a:p>
            <a:pPr algn="ctr"/>
            <a:r>
              <a:rPr lang="pl-PL" dirty="0"/>
              <a:t>Banki Zrzeszające – adekwatność kapitałowa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4294967295"/>
          </p:nvPr>
        </p:nvSpPr>
        <p:spPr>
          <a:xfrm>
            <a:off x="2922217" y="1408684"/>
            <a:ext cx="15563210" cy="3560276"/>
          </a:xfrm>
        </p:spPr>
        <p:txBody>
          <a:bodyPr>
            <a:normAutofit/>
          </a:bodyPr>
          <a:lstStyle/>
          <a:p>
            <a:endParaRPr lang="pl-PL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2600" b="1" dirty="0">
                <a:latin typeface="Arial" panose="020B0604020202020204" pitchFamily="34" charset="0"/>
                <a:cs typeface="Arial" panose="020B0604020202020204" pitchFamily="34" charset="0"/>
              </a:rPr>
              <a:t>Fundusze własne banków zrzeszających</a:t>
            </a: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 na koniec czerwca 2025 roku były wyższe o 13,7% niż w czerwcu 2024 roku i wyniosły 3,43 mld zł. Kapitał podstawowy Tier I stanowił 81,4% funduszy własnych (74,7% w czerwcu 2024 roku).</a:t>
            </a:r>
          </a:p>
          <a:p>
            <a:endParaRPr lang="pl-PL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Wykres 4">
            <a:extLst>
              <a:ext uri="{FF2B5EF4-FFF2-40B4-BE49-F238E27FC236}">
                <a16:creationId xmlns:a16="http://schemas.microsoft.com/office/drawing/2014/main" id="{0A21FA8B-3D73-4FA8-9B34-882609D8963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6956203"/>
              </p:ext>
            </p:extLst>
          </p:nvPr>
        </p:nvGraphicFramePr>
        <p:xfrm>
          <a:off x="6200000" y="4540581"/>
          <a:ext cx="792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pole tekstowe 5">
            <a:extLst>
              <a:ext uri="{FF2B5EF4-FFF2-40B4-BE49-F238E27FC236}">
                <a16:creationId xmlns:a16="http://schemas.microsoft.com/office/drawing/2014/main" id="{B0ECD668-ACED-4E90-8878-2750F4C5EF06}"/>
              </a:ext>
            </a:extLst>
          </p:cNvPr>
          <p:cNvSpPr txBox="1"/>
          <p:nvPr/>
        </p:nvSpPr>
        <p:spPr>
          <a:xfrm>
            <a:off x="6200000" y="3820581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Fundusze własne</a:t>
            </a:r>
          </a:p>
        </p:txBody>
      </p:sp>
    </p:spTree>
    <p:extLst>
      <p:ext uri="{BB962C8B-B14F-4D97-AF65-F5344CB8AC3E}">
        <p14:creationId xmlns:p14="http://schemas.microsoft.com/office/powerpoint/2010/main" val="1881747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0"/>
            <a:ext cx="20320000" cy="1224000"/>
          </a:xfrm>
        </p:spPr>
        <p:txBody>
          <a:bodyPr/>
          <a:lstStyle/>
          <a:p>
            <a:pPr algn="ctr"/>
            <a:r>
              <a:rPr lang="pl-PL" dirty="0"/>
              <a:t>Banki Zrzeszające – ryzyko kredytowe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1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Portfel – wartość w mld zł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10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Portfel – struktura w %</a:t>
            </a:r>
          </a:p>
        </p:txBody>
      </p:sp>
      <p:graphicFrame>
        <p:nvGraphicFramePr>
          <p:cNvPr id="9" name="Wykres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2628165"/>
              </p:ext>
            </p:extLst>
          </p:nvPr>
        </p:nvGraphicFramePr>
        <p:xfrm>
          <a:off x="1800000" y="2520000"/>
          <a:ext cx="7920000" cy="61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Wykres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9862799"/>
              </p:ext>
            </p:extLst>
          </p:nvPr>
        </p:nvGraphicFramePr>
        <p:xfrm>
          <a:off x="10800000" y="2520000"/>
          <a:ext cx="7920000" cy="61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9965633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0"/>
            <a:ext cx="20320000" cy="1224000"/>
          </a:xfrm>
        </p:spPr>
        <p:txBody>
          <a:bodyPr/>
          <a:lstStyle/>
          <a:p>
            <a:pPr algn="ctr"/>
            <a:r>
              <a:rPr lang="pl-PL" dirty="0"/>
              <a:t>Banki Zrzeszające – ryzyko kredytowe</a:t>
            </a:r>
          </a:p>
        </p:txBody>
      </p:sp>
      <p:sp>
        <p:nvSpPr>
          <p:cNvPr id="6" name="Prostokąt 5"/>
          <p:cNvSpPr/>
          <p:nvPr/>
        </p:nvSpPr>
        <p:spPr>
          <a:xfrm>
            <a:off x="11153291" y="3013572"/>
            <a:ext cx="7720000" cy="4271297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pl-PL" sz="2600" dirty="0">
                <a:solidFill>
                  <a:schemeClr val="bg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Należności brutto banków zrzeszających </a:t>
            </a:r>
            <a:br>
              <a:rPr lang="pl-PL" sz="2600" dirty="0">
                <a:solidFill>
                  <a:schemeClr val="bg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pl-PL" sz="2600" dirty="0">
                <a:solidFill>
                  <a:schemeClr val="bg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od sektora niefinansowego i samorządowego obniżyły się w stosunku do czerwca 2024 roku </a:t>
            </a:r>
            <a:br>
              <a:rPr lang="pl-PL" sz="2600" dirty="0">
                <a:solidFill>
                  <a:schemeClr val="bg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pl-PL" sz="2600" dirty="0">
                <a:solidFill>
                  <a:schemeClr val="bg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 3,7% i wyniosły 10,3 mld zł, zaś w przypadku samego sektora niefinansowego zmniejszyły się </a:t>
            </a:r>
            <a:br>
              <a:rPr lang="pl-PL" sz="2600" dirty="0">
                <a:solidFill>
                  <a:schemeClr val="bg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pl-PL" sz="2600" dirty="0">
                <a:solidFill>
                  <a:schemeClr val="bg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 1,3%, do 7,1 mld zł.</a:t>
            </a: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pl-PL" sz="2600" dirty="0">
                <a:solidFill>
                  <a:schemeClr val="bg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Najsilniejsze spadki dotyczyły należności </a:t>
            </a:r>
            <a:br>
              <a:rPr lang="pl-PL" sz="2600" dirty="0">
                <a:solidFill>
                  <a:schemeClr val="bg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pl-PL" sz="2600" dirty="0">
                <a:solidFill>
                  <a:schemeClr val="bg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od rolników, przedsiębiorców indywidualnych i osób prywatnych.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1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Dynamika należności od podmiotów sektora niefinansowego i samorządowego</a:t>
            </a:r>
          </a:p>
        </p:txBody>
      </p:sp>
      <p:graphicFrame>
        <p:nvGraphicFramePr>
          <p:cNvPr id="8" name="Wykres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4672068"/>
              </p:ext>
            </p:extLst>
          </p:nvPr>
        </p:nvGraphicFramePr>
        <p:xfrm>
          <a:off x="1800000" y="2520000"/>
          <a:ext cx="7920000" cy="61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693694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0"/>
            <a:ext cx="20320000" cy="1224000"/>
          </a:xfrm>
        </p:spPr>
        <p:txBody>
          <a:bodyPr/>
          <a:lstStyle/>
          <a:p>
            <a:pPr algn="ctr"/>
            <a:r>
              <a:rPr lang="pl-PL" dirty="0"/>
              <a:t>Banki Zrzeszające – ryzyko kredytowe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4294967295"/>
          </p:nvPr>
        </p:nvSpPr>
        <p:spPr>
          <a:xfrm>
            <a:off x="2496191" y="7920000"/>
            <a:ext cx="15989236" cy="2540000"/>
          </a:xfrm>
        </p:spPr>
        <p:txBody>
          <a:bodyPr>
            <a:noAutofit/>
          </a:bodyPr>
          <a:lstStyle/>
          <a:p>
            <a:pPr algn="just" defTabSz="2031691"/>
            <a:r>
              <a:rPr lang="pl-PL" sz="2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Jakość należności banków zrzeszających od sektora niefinansowego oraz samorządów poprawiła się w porównaniu do czerwca 2024 roku (poprawa wskaźnika o 2,6 p.p.).</a:t>
            </a:r>
          </a:p>
          <a:p>
            <a:pPr algn="just" defTabSz="2031691"/>
            <a:r>
              <a:rPr lang="pl-PL" sz="2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Poziom wyrezerwowania należności od sektora niefinansowego wzrósł do 63,7%.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1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Udział należności zagrożonych – według podmiotów (%)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10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Rezerwy celowe oraz odpisy aktualizujące do należności zagrożonych (%) </a:t>
            </a:r>
          </a:p>
        </p:txBody>
      </p:sp>
      <p:graphicFrame>
        <p:nvGraphicFramePr>
          <p:cNvPr id="10" name="Wykres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0222237"/>
              </p:ext>
            </p:extLst>
          </p:nvPr>
        </p:nvGraphicFramePr>
        <p:xfrm>
          <a:off x="1800000" y="2520000"/>
          <a:ext cx="79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Wykres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8605692"/>
              </p:ext>
            </p:extLst>
          </p:nvPr>
        </p:nvGraphicFramePr>
        <p:xfrm>
          <a:off x="10800000" y="2520000"/>
          <a:ext cx="79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247355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0"/>
            <a:ext cx="20320000" cy="1224000"/>
          </a:xfrm>
        </p:spPr>
        <p:txBody>
          <a:bodyPr/>
          <a:lstStyle/>
          <a:p>
            <a:pPr algn="ctr"/>
            <a:r>
              <a:rPr lang="pl-PL" dirty="0"/>
              <a:t>Banki Zrzeszające – rentowność i efektywność</a:t>
            </a:r>
          </a:p>
        </p:txBody>
      </p:sp>
      <p:sp>
        <p:nvSpPr>
          <p:cNvPr id="8" name="Prostokąt 7"/>
          <p:cNvSpPr/>
          <p:nvPr/>
        </p:nvSpPr>
        <p:spPr>
          <a:xfrm>
            <a:off x="10800000" y="3408645"/>
            <a:ext cx="7623082" cy="21877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 algn="just" defTabSz="1524030">
              <a:lnSpc>
                <a:spcPct val="90000"/>
              </a:lnSpc>
              <a:spcBef>
                <a:spcPts val="1667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pl-PL" sz="26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Banki zrzeszające na koniec czerwca 2025 roku wykazały łącznie zysk netto w kwocie 103,9 mln zł.</a:t>
            </a:r>
          </a:p>
          <a:p>
            <a:pPr marL="685800" indent="-685800" algn="just" defTabSz="1524030">
              <a:lnSpc>
                <a:spcPct val="90000"/>
              </a:lnSpc>
              <a:spcBef>
                <a:spcPts val="1667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pl-PL" sz="26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Wynik finansowy jest o 47,1 mln zł wyższy niż w czerwcu 2024 roku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1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Rozliczenie zmian składników rachunku wyników</a:t>
            </a:r>
          </a:p>
        </p:txBody>
      </p:sp>
      <p:graphicFrame>
        <p:nvGraphicFramePr>
          <p:cNvPr id="9" name="Wykres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9619112"/>
              </p:ext>
            </p:extLst>
          </p:nvPr>
        </p:nvGraphicFramePr>
        <p:xfrm>
          <a:off x="1800000" y="2520000"/>
          <a:ext cx="7920000" cy="61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Prostokąt 11"/>
          <p:cNvSpPr/>
          <p:nvPr/>
        </p:nvSpPr>
        <p:spPr>
          <a:xfrm>
            <a:off x="4506485" y="5096336"/>
            <a:ext cx="1630886" cy="77814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600" b="1" dirty="0">
                <a:solidFill>
                  <a:srgbClr val="FFFFFF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Zmiana roczna (+)47,1 mln zł</a:t>
            </a:r>
          </a:p>
        </p:txBody>
      </p:sp>
    </p:spTree>
    <p:extLst>
      <p:ext uri="{BB962C8B-B14F-4D97-AF65-F5344CB8AC3E}">
        <p14:creationId xmlns:p14="http://schemas.microsoft.com/office/powerpoint/2010/main" val="18828333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0"/>
            <a:ext cx="20320000" cy="1224000"/>
          </a:xfrm>
        </p:spPr>
        <p:txBody>
          <a:bodyPr/>
          <a:lstStyle/>
          <a:p>
            <a:pPr algn="ctr"/>
            <a:r>
              <a:rPr lang="pl-PL" dirty="0"/>
              <a:t>Banki Zrzeszające – zatrudnienie oraz placówki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4294967295"/>
          </p:nvPr>
        </p:nvSpPr>
        <p:spPr>
          <a:xfrm>
            <a:off x="1800000" y="7920000"/>
            <a:ext cx="16920000" cy="1411287"/>
          </a:xfrm>
        </p:spPr>
        <p:txBody>
          <a:bodyPr>
            <a:normAutofit/>
          </a:bodyPr>
          <a:lstStyle/>
          <a:p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Zatrudnienie w bankach zrzeszających wzrosło o 105 osób.</a:t>
            </a:r>
          </a:p>
          <a:p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Liczba placówek (bez central) w stosunku do czerwca 2024 roku obniżyła się i wynosiła 21.</a:t>
            </a:r>
          </a:p>
          <a:p>
            <a:endParaRPr lang="pl-PL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1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ROA, ROE oraz C/I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10800000" y="180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Zatrudnienie</a:t>
            </a:r>
          </a:p>
        </p:txBody>
      </p:sp>
      <p:graphicFrame>
        <p:nvGraphicFramePr>
          <p:cNvPr id="12" name="Wykres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5118619"/>
              </p:ext>
            </p:extLst>
          </p:nvPr>
        </p:nvGraphicFramePr>
        <p:xfrm>
          <a:off x="1800000" y="2520000"/>
          <a:ext cx="79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Wykres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9037198"/>
              </p:ext>
            </p:extLst>
          </p:nvPr>
        </p:nvGraphicFramePr>
        <p:xfrm>
          <a:off x="10800000" y="2520000"/>
          <a:ext cx="79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5481444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DEC60A53-0F29-4935-AAD7-DD96B5ED59CD}"/>
              </a:ext>
            </a:extLst>
          </p:cNvPr>
          <p:cNvSpPr txBox="1"/>
          <p:nvPr/>
        </p:nvSpPr>
        <p:spPr>
          <a:xfrm>
            <a:off x="3270931" y="4584566"/>
            <a:ext cx="126734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Departament </a:t>
            </a:r>
            <a:r>
              <a:rPr lang="pl-PL" sz="3200" b="1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Bankowości Spółdzielczej</a:t>
            </a:r>
          </a:p>
          <a:p>
            <a:endParaRPr lang="pl-P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32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dbs</a:t>
            </a:r>
            <a:r>
              <a:rPr lang="pl-PL" sz="3200" dirty="0">
                <a:latin typeface="Arial" panose="020B0604020202020204" pitchFamily="34" charset="0"/>
                <a:cs typeface="Arial" panose="020B0604020202020204" pitchFamily="34" charset="0"/>
              </a:rPr>
              <a:t>@knf.gov.pl</a:t>
            </a:r>
          </a:p>
          <a:p>
            <a:r>
              <a:rPr lang="pl-PL" sz="3200" dirty="0">
                <a:latin typeface="Arial" panose="020B0604020202020204" pitchFamily="34" charset="0"/>
                <a:cs typeface="Arial" panose="020B0604020202020204" pitchFamily="34" charset="0"/>
              </a:rPr>
              <a:t>Piękna 20, 00-549 Warszawa</a:t>
            </a:r>
          </a:p>
          <a:p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www.knf.gov.pl</a:t>
            </a:r>
          </a:p>
        </p:txBody>
      </p:sp>
    </p:spTree>
    <p:extLst>
      <p:ext uri="{BB962C8B-B14F-4D97-AF65-F5344CB8AC3E}">
        <p14:creationId xmlns:p14="http://schemas.microsoft.com/office/powerpoint/2010/main" val="3536561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0"/>
            <a:ext cx="20320000" cy="1224000"/>
          </a:xfrm>
        </p:spPr>
        <p:txBody>
          <a:bodyPr/>
          <a:lstStyle/>
          <a:p>
            <a:pPr algn="ctr"/>
            <a:r>
              <a:rPr lang="pl-PL" dirty="0"/>
              <a:t>Najważniejsze spostrzeżenia i wnioski – </a:t>
            </a:r>
            <a:r>
              <a:rPr lang="pl-PL" b="1" dirty="0"/>
              <a:t>banki spółdzielcze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4294967295"/>
          </p:nvPr>
        </p:nvSpPr>
        <p:spPr>
          <a:xfrm>
            <a:off x="4680001" y="1870460"/>
            <a:ext cx="14981198" cy="4322763"/>
          </a:xfrm>
        </p:spPr>
        <p:txBody>
          <a:bodyPr>
            <a:normAutofit/>
          </a:bodyPr>
          <a:lstStyle/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Fundusze własne banków spółdzielczych w stosunku do czerwca 2024 roku wzrosły o 22,8% </a:t>
            </a:r>
            <a:b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do 26,1 mld zł.</a:t>
            </a:r>
          </a:p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Łączny współczynnik kapitałowy banków spółdzielczych wzrósł do 30,49% z 25,49% w czerwcu 2024 roku, natomiast współczynnik Tier I odpowiednio do 30,09% z 25,09%.</a:t>
            </a:r>
          </a:p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Fundusze własne wyższe niż równowartość 5 mln euro posiadało w czerwcu 2025 roku </a:t>
            </a:r>
            <a:b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388 banków wobec 335 w czerwcu 2024 roku.</a:t>
            </a:r>
          </a:p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Wszystkie banki spółdzielcze spełniały minimalne normy kapitałowe.</a:t>
            </a:r>
          </a:p>
          <a:p>
            <a:pPr marL="0" indent="0" algn="just">
              <a:buNone/>
            </a:pPr>
            <a:endParaRPr lang="pl-PL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ymbol zastępczy zawartości 3"/>
          <p:cNvSpPr txBox="1">
            <a:spLocks/>
          </p:cNvSpPr>
          <p:nvPr/>
        </p:nvSpPr>
        <p:spPr>
          <a:xfrm>
            <a:off x="4680000" y="5558906"/>
            <a:ext cx="14981198" cy="1951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685800" indent="-685800" algn="l" defTabSz="1524030" rtl="0" eaLnBrk="1" latinLnBrk="0" hangingPunct="1">
              <a:lnSpc>
                <a:spcPct val="90000"/>
              </a:lnSpc>
              <a:spcBef>
                <a:spcPts val="1667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3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1333515" indent="-571500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715963" indent="628650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Clr>
                <a:schemeClr val="accent1"/>
              </a:buClr>
              <a:buFont typeface="Calibri" panose="020F0502020204030204" pitchFamily="34" charset="0"/>
              <a:buChar char="→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2667053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3429069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4191084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953099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15114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477130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Depozyty w bankach spółdzielczych wzrosły w stosunku do czerwca 2024 roku o 15,2% </a:t>
            </a:r>
            <a:b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do 222,0 mld zł, w całym sektorze bankowym wzrosły o 7,9%.</a:t>
            </a:r>
          </a:p>
        </p:txBody>
      </p:sp>
      <p:cxnSp>
        <p:nvCxnSpPr>
          <p:cNvPr id="8" name="Łącznik prostoliniowy 18"/>
          <p:cNvCxnSpPr/>
          <p:nvPr/>
        </p:nvCxnSpPr>
        <p:spPr>
          <a:xfrm>
            <a:off x="440000" y="5490022"/>
            <a:ext cx="19440000" cy="0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oliniowy 18"/>
          <p:cNvCxnSpPr/>
          <p:nvPr/>
        </p:nvCxnSpPr>
        <p:spPr>
          <a:xfrm>
            <a:off x="440000" y="7611707"/>
            <a:ext cx="19440000" cy="0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ymbol zastępczy zawartości 3"/>
          <p:cNvSpPr txBox="1">
            <a:spLocks/>
          </p:cNvSpPr>
          <p:nvPr/>
        </p:nvSpPr>
        <p:spPr>
          <a:xfrm>
            <a:off x="4680001" y="7920034"/>
            <a:ext cx="14981198" cy="1540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685800" indent="-685800" algn="l" defTabSz="1524030" rtl="0" eaLnBrk="1" latinLnBrk="0" hangingPunct="1">
              <a:lnSpc>
                <a:spcPct val="90000"/>
              </a:lnSpc>
              <a:spcBef>
                <a:spcPts val="1667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3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1333515" indent="-571500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715963" indent="628650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Clr>
                <a:schemeClr val="accent1"/>
              </a:buClr>
              <a:buFont typeface="Calibri" panose="020F0502020204030204" pitchFamily="34" charset="0"/>
              <a:buChar char="→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2667053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3429069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4191084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953099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15114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477130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Analiza uwzględnia wszystkie banki spółdzielcze działające nieprzerwanie od czerwca </a:t>
            </a:r>
            <a:b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2024 roku do czerwca 2025 roku (łącznie z bankami przyłączonymi przez nie w tym okresie </a:t>
            </a:r>
            <a:b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i w okresach wcześniejszych, jeżeli analiza odwołuje się do takich).</a:t>
            </a:r>
          </a:p>
        </p:txBody>
      </p:sp>
      <p:sp>
        <p:nvSpPr>
          <p:cNvPr id="16" name="Prostokąt zaokrąglony 11">
            <a:extLst>
              <a:ext uri="{FF2B5EF4-FFF2-40B4-BE49-F238E27FC236}">
                <a16:creationId xmlns:a16="http://schemas.microsoft.com/office/drawing/2014/main" id="{D161AC14-45AA-445E-8B43-0402515E8C0D}"/>
              </a:ext>
            </a:extLst>
          </p:cNvPr>
          <p:cNvSpPr/>
          <p:nvPr/>
        </p:nvSpPr>
        <p:spPr>
          <a:xfrm>
            <a:off x="658801" y="2886894"/>
            <a:ext cx="3016155" cy="1422416"/>
          </a:xfrm>
          <a:prstGeom prst="roundRect">
            <a:avLst>
              <a:gd name="adj" fmla="val 7381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pl-PL" sz="2000" dirty="0"/>
              <a:t>Adekwatność kapitałowa</a:t>
            </a:r>
          </a:p>
        </p:txBody>
      </p:sp>
      <p:pic>
        <p:nvPicPr>
          <p:cNvPr id="17" name="Obraz 16">
            <a:extLst>
              <a:ext uri="{FF2B5EF4-FFF2-40B4-BE49-F238E27FC236}">
                <a16:creationId xmlns:a16="http://schemas.microsoft.com/office/drawing/2014/main" id="{A931192C-F16B-42E0-BAED-EB16E56477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186" y="3566482"/>
            <a:ext cx="664955" cy="692493"/>
          </a:xfrm>
          <a:prstGeom prst="rect">
            <a:avLst/>
          </a:prstGeom>
        </p:spPr>
      </p:pic>
      <p:sp>
        <p:nvSpPr>
          <p:cNvPr id="18" name="Prostokąt zaokrąglony 13">
            <a:extLst>
              <a:ext uri="{FF2B5EF4-FFF2-40B4-BE49-F238E27FC236}">
                <a16:creationId xmlns:a16="http://schemas.microsoft.com/office/drawing/2014/main" id="{CB217EDF-E144-47CA-8061-A519DF7092E6}"/>
              </a:ext>
            </a:extLst>
          </p:cNvPr>
          <p:cNvSpPr/>
          <p:nvPr/>
        </p:nvSpPr>
        <p:spPr>
          <a:xfrm>
            <a:off x="658802" y="5857886"/>
            <a:ext cx="3016155" cy="1422416"/>
          </a:xfrm>
          <a:prstGeom prst="roundRect">
            <a:avLst>
              <a:gd name="adj" fmla="val 5953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pl-PL" sz="2000" dirty="0"/>
              <a:t>Depozyty</a:t>
            </a:r>
          </a:p>
        </p:txBody>
      </p:sp>
      <p:pic>
        <p:nvPicPr>
          <p:cNvPr id="19" name="Obraz 18">
            <a:extLst>
              <a:ext uri="{FF2B5EF4-FFF2-40B4-BE49-F238E27FC236}">
                <a16:creationId xmlns:a16="http://schemas.microsoft.com/office/drawing/2014/main" id="{4BAB86D6-DD4B-49B4-B265-973E9AEA4C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545" y="6453771"/>
            <a:ext cx="746237" cy="722328"/>
          </a:xfrm>
          <a:prstGeom prst="rect">
            <a:avLst/>
          </a:prstGeom>
        </p:spPr>
      </p:pic>
      <p:sp>
        <p:nvSpPr>
          <p:cNvPr id="20" name="Prostokąt zaokrąglony 9">
            <a:extLst>
              <a:ext uri="{FF2B5EF4-FFF2-40B4-BE49-F238E27FC236}">
                <a16:creationId xmlns:a16="http://schemas.microsoft.com/office/drawing/2014/main" id="{EBC6224C-7587-4C6F-92B2-7BAAE4CF40A7}"/>
              </a:ext>
            </a:extLst>
          </p:cNvPr>
          <p:cNvSpPr/>
          <p:nvPr/>
        </p:nvSpPr>
        <p:spPr>
          <a:xfrm>
            <a:off x="658801" y="7940277"/>
            <a:ext cx="3016155" cy="1351361"/>
          </a:xfrm>
          <a:prstGeom prst="roundRect">
            <a:avLst>
              <a:gd name="adj" fmla="val 6128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dirty="0"/>
              <a:t>Uwaga ogólna</a:t>
            </a:r>
          </a:p>
        </p:txBody>
      </p:sp>
    </p:spTree>
    <p:extLst>
      <p:ext uri="{BB962C8B-B14F-4D97-AF65-F5344CB8AC3E}">
        <p14:creationId xmlns:p14="http://schemas.microsoft.com/office/powerpoint/2010/main" val="1255582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0"/>
            <a:ext cx="20320000" cy="1224000"/>
          </a:xfrm>
        </p:spPr>
        <p:txBody>
          <a:bodyPr/>
          <a:lstStyle/>
          <a:p>
            <a:pPr algn="ctr"/>
            <a:r>
              <a:rPr lang="pl-PL" dirty="0"/>
              <a:t>Najważniejsze spostrzeżenia i wnioski – </a:t>
            </a:r>
            <a:r>
              <a:rPr lang="pl-PL" b="1" dirty="0"/>
              <a:t>banki zrzeszające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4294967295"/>
          </p:nvPr>
        </p:nvSpPr>
        <p:spPr>
          <a:xfrm>
            <a:off x="4680000" y="2104094"/>
            <a:ext cx="15228887" cy="21431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Na koniec czerwca 2025 roku:</a:t>
            </a:r>
          </a:p>
          <a:p>
            <a:pPr algn="just"/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funkcjonowały 2 banki zrzeszające:</a:t>
            </a:r>
          </a:p>
          <a:p>
            <a:pPr lvl="1" algn="just"/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Bank Polskiej Spółdzielczości S.A. w Warszawie, </a:t>
            </a:r>
          </a:p>
          <a:p>
            <a:pPr lvl="1" algn="just"/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SGB-Bank S.A. w Poznaniu. </a:t>
            </a:r>
          </a:p>
        </p:txBody>
      </p:sp>
      <p:sp>
        <p:nvSpPr>
          <p:cNvPr id="7" name="Symbol zastępczy zawartości 3"/>
          <p:cNvSpPr txBox="1">
            <a:spLocks/>
          </p:cNvSpPr>
          <p:nvPr/>
        </p:nvSpPr>
        <p:spPr>
          <a:xfrm>
            <a:off x="4679999" y="4990644"/>
            <a:ext cx="15228000" cy="15502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685800" indent="-685800" algn="l" defTabSz="1524030" rtl="0" eaLnBrk="1" latinLnBrk="0" hangingPunct="1">
              <a:lnSpc>
                <a:spcPct val="90000"/>
              </a:lnSpc>
              <a:spcBef>
                <a:spcPts val="1667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3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1333515" indent="-571500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715963" indent="628650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Clr>
                <a:schemeClr val="accent1"/>
              </a:buClr>
              <a:buFont typeface="Calibri" panose="020F0502020204030204" pitchFamily="34" charset="0"/>
              <a:buChar char="→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2667053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3429069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4191084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953099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15114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477130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Banki te, na koniec czerwca 2025 roku, wykazały łącznie zysk netto w kwocie 103,9 mln zł, </a:t>
            </a:r>
            <a:b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tj. wynik wyższy o 47,1 mln zł niż w czerwcu 2024 roku.</a:t>
            </a:r>
          </a:p>
        </p:txBody>
      </p:sp>
      <p:cxnSp>
        <p:nvCxnSpPr>
          <p:cNvPr id="8" name="Łącznik prostoliniowy 18"/>
          <p:cNvCxnSpPr/>
          <p:nvPr/>
        </p:nvCxnSpPr>
        <p:spPr>
          <a:xfrm>
            <a:off x="440000" y="4503926"/>
            <a:ext cx="19440000" cy="0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oliniowy 18"/>
          <p:cNvCxnSpPr/>
          <p:nvPr/>
        </p:nvCxnSpPr>
        <p:spPr>
          <a:xfrm>
            <a:off x="440000" y="7089630"/>
            <a:ext cx="19440000" cy="0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ymbol zastępczy zawartości 3"/>
          <p:cNvSpPr txBox="1">
            <a:spLocks/>
          </p:cNvSpPr>
          <p:nvPr/>
        </p:nvSpPr>
        <p:spPr>
          <a:xfrm>
            <a:off x="4680000" y="7324241"/>
            <a:ext cx="15228000" cy="1951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685800" indent="-685800" algn="l" defTabSz="1524030" rtl="0" eaLnBrk="1" latinLnBrk="0" hangingPunct="1">
              <a:lnSpc>
                <a:spcPct val="90000"/>
              </a:lnSpc>
              <a:spcBef>
                <a:spcPts val="1667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3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1333515" indent="-571500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715963" indent="628650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Clr>
                <a:schemeClr val="accent1"/>
              </a:buClr>
              <a:buFont typeface="Calibri" panose="020F0502020204030204" pitchFamily="34" charset="0"/>
              <a:buChar char="→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2667053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3429069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4191084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953099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15114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477130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Depozyty w bankach zrzeszających zwiększyły się w stosunku do czerwca 2024 roku o 9,4% </a:t>
            </a:r>
            <a:b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do 52,6 mld zł, w całym sektorze bankowym wzrosły o 7,9%.</a:t>
            </a:r>
          </a:p>
        </p:txBody>
      </p:sp>
      <p:sp>
        <p:nvSpPr>
          <p:cNvPr id="18" name="Prostokąt zaokrąglony 11">
            <a:extLst>
              <a:ext uri="{FF2B5EF4-FFF2-40B4-BE49-F238E27FC236}">
                <a16:creationId xmlns:a16="http://schemas.microsoft.com/office/drawing/2014/main" id="{DFE47E81-ED24-41C0-9B6F-C073CB9FCE0A}"/>
              </a:ext>
            </a:extLst>
          </p:cNvPr>
          <p:cNvSpPr/>
          <p:nvPr/>
        </p:nvSpPr>
        <p:spPr>
          <a:xfrm>
            <a:off x="671924" y="2530818"/>
            <a:ext cx="2927337" cy="1441235"/>
          </a:xfrm>
          <a:prstGeom prst="roundRect">
            <a:avLst>
              <a:gd name="adj" fmla="val 6404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pl-PL" sz="2000" dirty="0"/>
              <a:t>Informacje ogólne</a:t>
            </a:r>
          </a:p>
        </p:txBody>
      </p:sp>
      <p:pic>
        <p:nvPicPr>
          <p:cNvPr id="19" name="Obraz 18">
            <a:extLst>
              <a:ext uri="{FF2B5EF4-FFF2-40B4-BE49-F238E27FC236}">
                <a16:creationId xmlns:a16="http://schemas.microsoft.com/office/drawing/2014/main" id="{6F320357-A510-4A2E-870F-A1E90843BB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053" y="2994967"/>
            <a:ext cx="694503" cy="694503"/>
          </a:xfrm>
          <a:prstGeom prst="rect">
            <a:avLst/>
          </a:prstGeom>
        </p:spPr>
      </p:pic>
      <p:sp>
        <p:nvSpPr>
          <p:cNvPr id="20" name="Prostokąt zaokrąglony 13">
            <a:extLst>
              <a:ext uri="{FF2B5EF4-FFF2-40B4-BE49-F238E27FC236}">
                <a16:creationId xmlns:a16="http://schemas.microsoft.com/office/drawing/2014/main" id="{DDE085A8-BDE3-4A17-8A53-90758C481AE9}"/>
              </a:ext>
            </a:extLst>
          </p:cNvPr>
          <p:cNvSpPr/>
          <p:nvPr/>
        </p:nvSpPr>
        <p:spPr>
          <a:xfrm>
            <a:off x="671924" y="4956902"/>
            <a:ext cx="3016155" cy="1483155"/>
          </a:xfrm>
          <a:prstGeom prst="roundRect">
            <a:avLst>
              <a:gd name="adj" fmla="val 6404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pl-PL" sz="2000" dirty="0"/>
              <a:t>Wynik finansowy</a:t>
            </a:r>
          </a:p>
        </p:txBody>
      </p:sp>
      <p:pic>
        <p:nvPicPr>
          <p:cNvPr id="21" name="Obraz 20">
            <a:extLst>
              <a:ext uri="{FF2B5EF4-FFF2-40B4-BE49-F238E27FC236}">
                <a16:creationId xmlns:a16="http://schemas.microsoft.com/office/drawing/2014/main" id="{08EF8383-BA8F-4903-801A-85A6ED90A2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508" y="5539703"/>
            <a:ext cx="579350" cy="633014"/>
          </a:xfrm>
          <a:prstGeom prst="rect">
            <a:avLst/>
          </a:prstGeom>
        </p:spPr>
      </p:pic>
      <p:sp>
        <p:nvSpPr>
          <p:cNvPr id="22" name="Prostokąt zaokrąglony 15">
            <a:extLst>
              <a:ext uri="{FF2B5EF4-FFF2-40B4-BE49-F238E27FC236}">
                <a16:creationId xmlns:a16="http://schemas.microsoft.com/office/drawing/2014/main" id="{19806DEE-A6EC-463A-BB70-60246DA0497B}"/>
              </a:ext>
            </a:extLst>
          </p:cNvPr>
          <p:cNvSpPr/>
          <p:nvPr/>
        </p:nvSpPr>
        <p:spPr>
          <a:xfrm>
            <a:off x="671924" y="7600924"/>
            <a:ext cx="3016155" cy="1313766"/>
          </a:xfrm>
          <a:prstGeom prst="roundRect">
            <a:avLst>
              <a:gd name="adj" fmla="val 4865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pl-PL" sz="2000" dirty="0"/>
              <a:t>Depozyty</a:t>
            </a:r>
          </a:p>
        </p:txBody>
      </p:sp>
      <p:pic>
        <p:nvPicPr>
          <p:cNvPr id="23" name="Obraz 22">
            <a:extLst>
              <a:ext uri="{FF2B5EF4-FFF2-40B4-BE49-F238E27FC236}">
                <a16:creationId xmlns:a16="http://schemas.microsoft.com/office/drawing/2014/main" id="{7ED6B6AB-3475-42BB-A672-D8DA25370A7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393" y="8129477"/>
            <a:ext cx="647215" cy="62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0805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-6042"/>
            <a:ext cx="20320000" cy="1224000"/>
          </a:xfrm>
        </p:spPr>
        <p:txBody>
          <a:bodyPr/>
          <a:lstStyle/>
          <a:p>
            <a:pPr algn="ctr"/>
            <a:r>
              <a:rPr lang="pl-PL" dirty="0"/>
              <a:t>Najważniejsze spostrzeżenia i wnioski – </a:t>
            </a:r>
            <a:r>
              <a:rPr lang="pl-PL" b="1" dirty="0"/>
              <a:t>banki zrzeszające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4294967295"/>
          </p:nvPr>
        </p:nvSpPr>
        <p:spPr>
          <a:xfrm>
            <a:off x="4680000" y="1649146"/>
            <a:ext cx="14948427" cy="4311650"/>
          </a:xfrm>
        </p:spPr>
        <p:txBody>
          <a:bodyPr>
            <a:normAutofit/>
          </a:bodyPr>
          <a:lstStyle/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Należności brutto banków zrzeszających od sektora niefinansowego i samorządowego zmniejszyły się w stosunku do czerwca 2024 roku o 3,8% i wyniosły 10,3 mld zł, zaś </a:t>
            </a:r>
            <a:b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w przypadku samego sektora niefinansowego zmniejszyły się o 1,3% do 7,1 mld zł.</a:t>
            </a:r>
          </a:p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Jakość należności banków zrzeszających od sektora niefinansowego oraz samorządów poprawiła się w stosunku do czerwca 2024 roku. Należy jednak zasygnalizować jej pogorszenie w przypadku rolników.</a:t>
            </a:r>
          </a:p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Zwiększył się poziom wyrezerwowania należności od sektora niefinansowego w okresie </a:t>
            </a:r>
            <a:b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od czerwca 2024 roku z poziomu 59,3%, do 63,7% w czerwcu 2025 roku.</a:t>
            </a:r>
          </a:p>
        </p:txBody>
      </p:sp>
      <p:cxnSp>
        <p:nvCxnSpPr>
          <p:cNvPr id="6" name="Łącznik prostoliniowy 18"/>
          <p:cNvCxnSpPr/>
          <p:nvPr/>
        </p:nvCxnSpPr>
        <p:spPr>
          <a:xfrm>
            <a:off x="440000" y="6061152"/>
            <a:ext cx="19440000" cy="0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ymbol zastępczy zawartości 3"/>
          <p:cNvSpPr txBox="1">
            <a:spLocks/>
          </p:cNvSpPr>
          <p:nvPr/>
        </p:nvSpPr>
        <p:spPr>
          <a:xfrm>
            <a:off x="4680000" y="6525746"/>
            <a:ext cx="14948427" cy="35296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685800" indent="-685800" algn="l" defTabSz="1524030" rtl="0" eaLnBrk="1" latinLnBrk="0" hangingPunct="1">
              <a:lnSpc>
                <a:spcPct val="90000"/>
              </a:lnSpc>
              <a:spcBef>
                <a:spcPts val="1667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3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1333515" indent="-571500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715963" indent="628650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Clr>
                <a:schemeClr val="accent1"/>
              </a:buClr>
              <a:buFont typeface="Calibri" panose="020F0502020204030204" pitchFamily="34" charset="0"/>
              <a:buChar char="→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2667053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3429069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4191084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953099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15114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477130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pl-PL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Fundusze własne banków zrzeszających na koniec czerwca 2025 roku były wyższe o 13,70% niż w czerwcu 2024 roku i wyniosły 3,43 mld zł. Kapitał podstawowy Tier I stanowił 81,4% funduszy własnych (74,7% w czerwcu 2024 roku).</a:t>
            </a:r>
          </a:p>
        </p:txBody>
      </p:sp>
      <p:sp>
        <p:nvSpPr>
          <p:cNvPr id="13" name="Prostokąt zaokrąglony 8">
            <a:extLst>
              <a:ext uri="{FF2B5EF4-FFF2-40B4-BE49-F238E27FC236}">
                <a16:creationId xmlns:a16="http://schemas.microsoft.com/office/drawing/2014/main" id="{112B10DD-2817-4C09-8E1D-50271B53D2BB}"/>
              </a:ext>
            </a:extLst>
          </p:cNvPr>
          <p:cNvSpPr/>
          <p:nvPr/>
        </p:nvSpPr>
        <p:spPr>
          <a:xfrm>
            <a:off x="612720" y="2737970"/>
            <a:ext cx="3016155" cy="1514745"/>
          </a:xfrm>
          <a:prstGeom prst="roundRect">
            <a:avLst>
              <a:gd name="adj" fmla="val 6918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pl-PL" sz="2000" dirty="0"/>
              <a:t>Ryzyko kredytowe</a:t>
            </a:r>
          </a:p>
        </p:txBody>
      </p:sp>
      <p:pic>
        <p:nvPicPr>
          <p:cNvPr id="14" name="Obraz 13">
            <a:extLst>
              <a:ext uri="{FF2B5EF4-FFF2-40B4-BE49-F238E27FC236}">
                <a16:creationId xmlns:a16="http://schemas.microsoft.com/office/drawing/2014/main" id="{E48ABBC6-9A9D-425B-B3D0-0272D9F2615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709590" y="3363356"/>
            <a:ext cx="705563" cy="711698"/>
          </a:xfrm>
          <a:prstGeom prst="rect">
            <a:avLst/>
          </a:prstGeom>
        </p:spPr>
      </p:pic>
      <p:sp>
        <p:nvSpPr>
          <p:cNvPr id="15" name="Prostokąt zaokrąglony 10">
            <a:extLst>
              <a:ext uri="{FF2B5EF4-FFF2-40B4-BE49-F238E27FC236}">
                <a16:creationId xmlns:a16="http://schemas.microsoft.com/office/drawing/2014/main" id="{F90AFC9D-0719-4FE7-A678-1DAC416F6A1F}"/>
              </a:ext>
            </a:extLst>
          </p:cNvPr>
          <p:cNvSpPr/>
          <p:nvPr/>
        </p:nvSpPr>
        <p:spPr>
          <a:xfrm>
            <a:off x="612720" y="7048829"/>
            <a:ext cx="3016155" cy="1577009"/>
          </a:xfrm>
          <a:prstGeom prst="roundRect">
            <a:avLst>
              <a:gd name="adj" fmla="val 5378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pl-PL" sz="2000" dirty="0"/>
              <a:t>Adekwatność kapitałowa</a:t>
            </a:r>
          </a:p>
        </p:txBody>
      </p:sp>
      <p:pic>
        <p:nvPicPr>
          <p:cNvPr id="16" name="Obraz 15">
            <a:extLst>
              <a:ext uri="{FF2B5EF4-FFF2-40B4-BE49-F238E27FC236}">
                <a16:creationId xmlns:a16="http://schemas.microsoft.com/office/drawing/2014/main" id="{E350B156-95C7-4D5A-BB0E-D5420C6123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590" y="7566928"/>
            <a:ext cx="776683" cy="808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9898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17539"/>
            <a:ext cx="20320000" cy="1224000"/>
          </a:xfrm>
        </p:spPr>
        <p:txBody>
          <a:bodyPr/>
          <a:lstStyle/>
          <a:p>
            <a:pPr algn="ctr"/>
            <a:r>
              <a:rPr lang="pl-PL" dirty="0"/>
              <a:t>Najważniejsze spostrzeżenia i wnioski – </a:t>
            </a:r>
            <a:r>
              <a:rPr lang="pl-PL" b="1" dirty="0"/>
              <a:t>systemy ochrony (IPS)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4294967295"/>
          </p:nvPr>
        </p:nvSpPr>
        <p:spPr>
          <a:xfrm>
            <a:off x="4680000" y="1677825"/>
            <a:ext cx="15228887" cy="3341688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Na koniec czerwca 2025 roku:</a:t>
            </a:r>
          </a:p>
          <a:p>
            <a:pPr algn="just"/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funkcjonowały 2 systemy ochrony:</a:t>
            </a:r>
          </a:p>
          <a:p>
            <a:pPr lvl="1" algn="just"/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System Ochrony Zrzeszenia BPS (308 uczestników),</a:t>
            </a:r>
          </a:p>
          <a:p>
            <a:pPr lvl="1" algn="just"/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Spółdzielczy System Ochrony SGB (175 uczestników). </a:t>
            </a:r>
            <a:endParaRPr lang="pl-P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lvl="1" indent="-685800" algn="just">
              <a:spcBef>
                <a:spcPts val="1667"/>
              </a:spcBef>
              <a:buFont typeface="Wingdings" panose="05000000000000000000" pitchFamily="2" charset="2"/>
              <a:buChar char="§"/>
            </a:pP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Oba systemy stanowią:</a:t>
            </a:r>
          </a:p>
          <a:p>
            <a:pPr lvl="1" algn="just"/>
            <a:r>
              <a:rPr lang="pl-PL" sz="2500" dirty="0">
                <a:latin typeface="Arial" panose="020B0604020202020204" pitchFamily="34" charset="0"/>
                <a:cs typeface="Arial" panose="020B0604020202020204" pitchFamily="34" charset="0"/>
              </a:rPr>
              <a:t>95,2% aktywów sektora spółdzielczego,</a:t>
            </a:r>
          </a:p>
          <a:p>
            <a:pPr lvl="1" algn="just"/>
            <a:r>
              <a:rPr lang="pl-PL" sz="2500" dirty="0">
                <a:latin typeface="Arial" panose="020B0604020202020204" pitchFamily="34" charset="0"/>
                <a:cs typeface="Arial" panose="020B0604020202020204" pitchFamily="34" charset="0"/>
              </a:rPr>
              <a:t>98,4% wszystkich podmiotów sektora spółdzielczego,</a:t>
            </a:r>
          </a:p>
          <a:p>
            <a:pPr lvl="1" algn="just"/>
            <a:r>
              <a:rPr lang="pl-PL" sz="2500" dirty="0">
                <a:latin typeface="Arial" panose="020B0604020202020204" pitchFamily="34" charset="0"/>
                <a:cs typeface="Arial" panose="020B0604020202020204" pitchFamily="34" charset="0"/>
              </a:rPr>
              <a:t>94,4% wyniku finansowego sektora spółdzielczego.</a:t>
            </a:r>
          </a:p>
        </p:txBody>
      </p:sp>
      <p:sp>
        <p:nvSpPr>
          <p:cNvPr id="7" name="Symbol zastępczy zawartości 3"/>
          <p:cNvSpPr txBox="1">
            <a:spLocks/>
          </p:cNvSpPr>
          <p:nvPr/>
        </p:nvSpPr>
        <p:spPr>
          <a:xfrm>
            <a:off x="4680000" y="5868815"/>
            <a:ext cx="14968076" cy="10380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685800" indent="-685800" algn="l" defTabSz="1524030" rtl="0" eaLnBrk="1" latinLnBrk="0" hangingPunct="1">
              <a:lnSpc>
                <a:spcPct val="90000"/>
              </a:lnSpc>
              <a:spcBef>
                <a:spcPts val="1667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3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1333515" indent="-571500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715963" indent="628650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Clr>
                <a:schemeClr val="accent1"/>
              </a:buClr>
              <a:buFont typeface="Calibri" panose="020F0502020204030204" pitchFamily="34" charset="0"/>
              <a:buChar char="→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2667053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3429069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4191084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953099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15114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477130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Uczestnicy systemów ochrony wypracowali 2 626,7 mln zł zysku netto, żaden z banków nie miał straty. </a:t>
            </a:r>
          </a:p>
        </p:txBody>
      </p:sp>
      <p:cxnSp>
        <p:nvCxnSpPr>
          <p:cNvPr id="8" name="Łącznik prostoliniowy 18"/>
          <p:cNvCxnSpPr/>
          <p:nvPr/>
        </p:nvCxnSpPr>
        <p:spPr>
          <a:xfrm>
            <a:off x="440000" y="5231500"/>
            <a:ext cx="19440000" cy="0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oliniowy 18"/>
          <p:cNvCxnSpPr/>
          <p:nvPr/>
        </p:nvCxnSpPr>
        <p:spPr>
          <a:xfrm>
            <a:off x="440000" y="7557177"/>
            <a:ext cx="19440000" cy="0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ymbol zastępczy zawartości 3"/>
          <p:cNvSpPr txBox="1">
            <a:spLocks/>
          </p:cNvSpPr>
          <p:nvPr/>
        </p:nvSpPr>
        <p:spPr>
          <a:xfrm>
            <a:off x="4680000" y="8045261"/>
            <a:ext cx="14966321" cy="1492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685800" indent="-685800" algn="l" defTabSz="1524030" rtl="0" eaLnBrk="1" latinLnBrk="0" hangingPunct="1">
              <a:lnSpc>
                <a:spcPct val="90000"/>
              </a:lnSpc>
              <a:spcBef>
                <a:spcPts val="1667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3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1333515" indent="-571500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715963" indent="628650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Clr>
                <a:schemeClr val="accent1"/>
              </a:buClr>
              <a:buFont typeface="Calibri" panose="020F0502020204030204" pitchFamily="34" charset="0"/>
              <a:buChar char="→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2667053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3429069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4191084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953099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15114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477130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Fundusze własne banków należących do systemów ochrony na koniec czerwca 2025 roku były wyższe niż przed rokiem o 5 048 mln zł i wynosiły 28 082 mln zł. </a:t>
            </a:r>
          </a:p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Łączny współczynnik kapitałowy wzrósł z 25,83% do 30,28%.</a:t>
            </a:r>
          </a:p>
        </p:txBody>
      </p:sp>
      <p:sp>
        <p:nvSpPr>
          <p:cNvPr id="20" name="Prostokąt zaokrąglony 11">
            <a:extLst>
              <a:ext uri="{FF2B5EF4-FFF2-40B4-BE49-F238E27FC236}">
                <a16:creationId xmlns:a16="http://schemas.microsoft.com/office/drawing/2014/main" id="{4A9BC028-FFA1-4313-A6C2-CF93EBE2E943}"/>
              </a:ext>
            </a:extLst>
          </p:cNvPr>
          <p:cNvSpPr/>
          <p:nvPr/>
        </p:nvSpPr>
        <p:spPr>
          <a:xfrm>
            <a:off x="671924" y="2310105"/>
            <a:ext cx="2927337" cy="1441235"/>
          </a:xfrm>
          <a:prstGeom prst="roundRect">
            <a:avLst>
              <a:gd name="adj" fmla="val 6404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pl-PL" sz="2000" dirty="0"/>
              <a:t>Informacje ogólne</a:t>
            </a:r>
          </a:p>
        </p:txBody>
      </p:sp>
      <p:pic>
        <p:nvPicPr>
          <p:cNvPr id="21" name="Obraz 20">
            <a:extLst>
              <a:ext uri="{FF2B5EF4-FFF2-40B4-BE49-F238E27FC236}">
                <a16:creationId xmlns:a16="http://schemas.microsoft.com/office/drawing/2014/main" id="{53BC981D-EA15-457B-9BBC-73744024AE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053" y="2774254"/>
            <a:ext cx="694503" cy="694503"/>
          </a:xfrm>
          <a:prstGeom prst="rect">
            <a:avLst/>
          </a:prstGeom>
        </p:spPr>
      </p:pic>
      <p:sp>
        <p:nvSpPr>
          <p:cNvPr id="22" name="Prostokąt zaokrąglony 13">
            <a:extLst>
              <a:ext uri="{FF2B5EF4-FFF2-40B4-BE49-F238E27FC236}">
                <a16:creationId xmlns:a16="http://schemas.microsoft.com/office/drawing/2014/main" id="{E32D14EA-03C9-4C76-B6E6-26344C7F950A}"/>
              </a:ext>
            </a:extLst>
          </p:cNvPr>
          <p:cNvSpPr/>
          <p:nvPr/>
        </p:nvSpPr>
        <p:spPr>
          <a:xfrm>
            <a:off x="671924" y="5619047"/>
            <a:ext cx="3016155" cy="1483155"/>
          </a:xfrm>
          <a:prstGeom prst="roundRect">
            <a:avLst>
              <a:gd name="adj" fmla="val 6404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pl-PL" sz="2000" dirty="0"/>
              <a:t>Wynik finansowy</a:t>
            </a:r>
          </a:p>
        </p:txBody>
      </p:sp>
      <p:pic>
        <p:nvPicPr>
          <p:cNvPr id="23" name="Obraz 22">
            <a:extLst>
              <a:ext uri="{FF2B5EF4-FFF2-40B4-BE49-F238E27FC236}">
                <a16:creationId xmlns:a16="http://schemas.microsoft.com/office/drawing/2014/main" id="{0830AE9A-D5B1-435B-AF32-DEC9A696D25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508" y="6201848"/>
            <a:ext cx="579350" cy="633014"/>
          </a:xfrm>
          <a:prstGeom prst="rect">
            <a:avLst/>
          </a:prstGeom>
        </p:spPr>
      </p:pic>
      <p:sp>
        <p:nvSpPr>
          <p:cNvPr id="24" name="Prostokąt zaokrąglony 17">
            <a:extLst>
              <a:ext uri="{FF2B5EF4-FFF2-40B4-BE49-F238E27FC236}">
                <a16:creationId xmlns:a16="http://schemas.microsoft.com/office/drawing/2014/main" id="{4260CE71-B290-44D9-90E6-52188D07AD64}"/>
              </a:ext>
            </a:extLst>
          </p:cNvPr>
          <p:cNvSpPr/>
          <p:nvPr/>
        </p:nvSpPr>
        <p:spPr>
          <a:xfrm>
            <a:off x="673679" y="8125555"/>
            <a:ext cx="3016155" cy="1370099"/>
          </a:xfrm>
          <a:prstGeom prst="roundRect">
            <a:avLst>
              <a:gd name="adj" fmla="val 6404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pl-PL" sz="2000" dirty="0"/>
              <a:t>Adekwatność kapitałowa</a:t>
            </a:r>
          </a:p>
        </p:txBody>
      </p:sp>
      <p:pic>
        <p:nvPicPr>
          <p:cNvPr id="25" name="Obraz 24">
            <a:extLst>
              <a:ext uri="{FF2B5EF4-FFF2-40B4-BE49-F238E27FC236}">
                <a16:creationId xmlns:a16="http://schemas.microsoft.com/office/drawing/2014/main" id="{57D2B1EF-B500-4E91-A307-9470A45AC0D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419" y="8734721"/>
            <a:ext cx="730674" cy="760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056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4080"/>
            <a:ext cx="20320000" cy="1224000"/>
          </a:xfrm>
        </p:spPr>
        <p:txBody>
          <a:bodyPr/>
          <a:lstStyle/>
          <a:p>
            <a:pPr algn="ctr"/>
            <a:r>
              <a:rPr lang="pl-PL" dirty="0"/>
              <a:t>Najważniejsze spostrzeżenia i wnioski – </a:t>
            </a:r>
            <a:r>
              <a:rPr lang="pl-PL" b="1" dirty="0"/>
              <a:t>systemy ochrony (IPS)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4294967295"/>
          </p:nvPr>
        </p:nvSpPr>
        <p:spPr>
          <a:xfrm>
            <a:off x="4680000" y="1581482"/>
            <a:ext cx="14980382" cy="3048000"/>
          </a:xfrm>
        </p:spPr>
        <p:txBody>
          <a:bodyPr>
            <a:normAutofit/>
          </a:bodyPr>
          <a:lstStyle/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Portfel kredytowy bez instrumentów dłużnych banków uczestników systemów ochrony na koniec czerwca 2025 roku wyniósł 102 953 mln zł i wzrósł w ciągu roku o 6,9%. </a:t>
            </a:r>
          </a:p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W stosunku do czerwca 2024 roku jakość portfela kredytowego uległa nieznacznej poprawie, udział kredytów zagrożonych obniżył się z 6,05% na koniec czerwca 2024 roku do 5,46% na koniec czerwca 2025 roku.</a:t>
            </a:r>
          </a:p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Wzrosło pokrycie rezerwami i odpisami portfela kredytów zagrożonych z 68,9% na koniec czerwca 2024 roku do 70,51% na koniec czerwca 2025 roku.</a:t>
            </a:r>
          </a:p>
        </p:txBody>
      </p:sp>
      <p:cxnSp>
        <p:nvCxnSpPr>
          <p:cNvPr id="6" name="Łącznik prostoliniowy 18"/>
          <p:cNvCxnSpPr/>
          <p:nvPr/>
        </p:nvCxnSpPr>
        <p:spPr>
          <a:xfrm>
            <a:off x="440000" y="4955907"/>
            <a:ext cx="19440000" cy="0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ymbol zastępczy zawartości 3"/>
          <p:cNvSpPr txBox="1">
            <a:spLocks/>
          </p:cNvSpPr>
          <p:nvPr/>
        </p:nvSpPr>
        <p:spPr>
          <a:xfrm>
            <a:off x="4680000" y="5161805"/>
            <a:ext cx="14976480" cy="1951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685800" indent="-685800" algn="l" defTabSz="1524030" rtl="0" eaLnBrk="1" latinLnBrk="0" hangingPunct="1">
              <a:lnSpc>
                <a:spcPct val="90000"/>
              </a:lnSpc>
              <a:spcBef>
                <a:spcPts val="1667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3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1333515" indent="-571500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715963" indent="628650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Clr>
                <a:schemeClr val="accent1"/>
              </a:buClr>
              <a:buFont typeface="Calibri" panose="020F0502020204030204" pitchFamily="34" charset="0"/>
              <a:buChar char="→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2667053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3429069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4191084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953099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15114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477130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Depozyty uczestników obu systemów ochrony wzrosły w stosunku do czerwca 2024 roku </a:t>
            </a:r>
            <a:b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o 14,5% do 260 281 mln zł w sektorze bankowym o 7,9%.</a:t>
            </a:r>
          </a:p>
        </p:txBody>
      </p:sp>
      <p:cxnSp>
        <p:nvCxnSpPr>
          <p:cNvPr id="15" name="Łącznik prostoliniowy 18"/>
          <p:cNvCxnSpPr/>
          <p:nvPr/>
        </p:nvCxnSpPr>
        <p:spPr>
          <a:xfrm>
            <a:off x="440000" y="7514492"/>
            <a:ext cx="19440000" cy="0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ymbol zastępczy zawartości 3"/>
          <p:cNvSpPr txBox="1">
            <a:spLocks/>
          </p:cNvSpPr>
          <p:nvPr/>
        </p:nvSpPr>
        <p:spPr>
          <a:xfrm>
            <a:off x="4680000" y="7615992"/>
            <a:ext cx="14802955" cy="22847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685800" indent="-685800" algn="l" defTabSz="1524030" rtl="0" eaLnBrk="1" latinLnBrk="0" hangingPunct="1">
              <a:lnSpc>
                <a:spcPct val="90000"/>
              </a:lnSpc>
              <a:spcBef>
                <a:spcPts val="1667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3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1333515" indent="-571500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715963" indent="628650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Clr>
                <a:schemeClr val="accent1"/>
              </a:buClr>
              <a:buFont typeface="Calibri" panose="020F0502020204030204" pitchFamily="34" charset="0"/>
              <a:buChar char="→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2667053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3429069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4191084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953099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15114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477130" indent="-381008" algn="l" defTabSz="1524030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Oba systemy ochrony na Funduszach Pomocowych zgromadziły kwotę 1 448,4 mln zł, z czego składki wyniosły 1 164 mln zł (80,4%), a wkłady 125,8 mln zł (8,7%), środki dodatkowe to 158,6 mln zł (10,9%).</a:t>
            </a:r>
          </a:p>
        </p:txBody>
      </p:sp>
      <p:sp>
        <p:nvSpPr>
          <p:cNvPr id="19" name="Prostokąt zaokrąglony 10">
            <a:extLst>
              <a:ext uri="{FF2B5EF4-FFF2-40B4-BE49-F238E27FC236}">
                <a16:creationId xmlns:a16="http://schemas.microsoft.com/office/drawing/2014/main" id="{98A1AC9B-8A84-472E-BE56-EC136576FE52}"/>
              </a:ext>
            </a:extLst>
          </p:cNvPr>
          <p:cNvSpPr/>
          <p:nvPr/>
        </p:nvSpPr>
        <p:spPr>
          <a:xfrm>
            <a:off x="659618" y="2121322"/>
            <a:ext cx="3016155" cy="1412794"/>
          </a:xfrm>
          <a:prstGeom prst="roundRect">
            <a:avLst>
              <a:gd name="adj" fmla="val 4352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pl-PL" sz="2000" dirty="0"/>
              <a:t>Ryzyko kredytowe</a:t>
            </a:r>
          </a:p>
        </p:txBody>
      </p:sp>
      <p:pic>
        <p:nvPicPr>
          <p:cNvPr id="20" name="Obraz 19">
            <a:extLst>
              <a:ext uri="{FF2B5EF4-FFF2-40B4-BE49-F238E27FC236}">
                <a16:creationId xmlns:a16="http://schemas.microsoft.com/office/drawing/2014/main" id="{EF51B20C-9897-4E1A-82A4-7156BCF054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781527" y="2639713"/>
            <a:ext cx="764536" cy="771184"/>
          </a:xfrm>
          <a:prstGeom prst="rect">
            <a:avLst/>
          </a:prstGeom>
        </p:spPr>
      </p:pic>
      <p:sp>
        <p:nvSpPr>
          <p:cNvPr id="21" name="Prostokąt zaokrąglony 12">
            <a:extLst>
              <a:ext uri="{FF2B5EF4-FFF2-40B4-BE49-F238E27FC236}">
                <a16:creationId xmlns:a16="http://schemas.microsoft.com/office/drawing/2014/main" id="{A2E1672F-C88C-44D8-817F-1D33D94EF829}"/>
              </a:ext>
            </a:extLst>
          </p:cNvPr>
          <p:cNvSpPr/>
          <p:nvPr/>
        </p:nvSpPr>
        <p:spPr>
          <a:xfrm>
            <a:off x="663520" y="5477650"/>
            <a:ext cx="3016155" cy="1497260"/>
          </a:xfrm>
          <a:prstGeom prst="roundRect">
            <a:avLst>
              <a:gd name="adj" fmla="val 4865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pl-PL" sz="2000" dirty="0"/>
              <a:t>Depozyty</a:t>
            </a:r>
          </a:p>
        </p:txBody>
      </p:sp>
      <p:pic>
        <p:nvPicPr>
          <p:cNvPr id="22" name="Obraz 21">
            <a:extLst>
              <a:ext uri="{FF2B5EF4-FFF2-40B4-BE49-F238E27FC236}">
                <a16:creationId xmlns:a16="http://schemas.microsoft.com/office/drawing/2014/main" id="{A5C6A133-7D9F-4CBD-8D5A-543B99770C6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671" y="6087757"/>
            <a:ext cx="706984" cy="684332"/>
          </a:xfrm>
          <a:prstGeom prst="rect">
            <a:avLst/>
          </a:prstGeom>
        </p:spPr>
      </p:pic>
      <p:sp>
        <p:nvSpPr>
          <p:cNvPr id="23" name="Prostokąt zaokrąglony 15">
            <a:extLst>
              <a:ext uri="{FF2B5EF4-FFF2-40B4-BE49-F238E27FC236}">
                <a16:creationId xmlns:a16="http://schemas.microsoft.com/office/drawing/2014/main" id="{3E4968CB-2630-46C9-A0F8-5E50F9720EF4}"/>
              </a:ext>
            </a:extLst>
          </p:cNvPr>
          <p:cNvSpPr/>
          <p:nvPr/>
        </p:nvSpPr>
        <p:spPr>
          <a:xfrm>
            <a:off x="659619" y="8149368"/>
            <a:ext cx="3016155" cy="1320037"/>
          </a:xfrm>
          <a:prstGeom prst="roundRect">
            <a:avLst>
              <a:gd name="adj" fmla="val 6918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pl-PL" sz="2000" dirty="0"/>
              <a:t>Fundusz Pomocowy</a:t>
            </a:r>
          </a:p>
        </p:txBody>
      </p:sp>
      <p:pic>
        <p:nvPicPr>
          <p:cNvPr id="24" name="Obraz 23">
            <a:extLst>
              <a:ext uri="{FF2B5EF4-FFF2-40B4-BE49-F238E27FC236}">
                <a16:creationId xmlns:a16="http://schemas.microsoft.com/office/drawing/2014/main" id="{2989F86A-0AC5-45E7-8BC1-33E9D671B73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671" y="8652226"/>
            <a:ext cx="706984" cy="684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825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Wykres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7421929"/>
              </p:ext>
            </p:extLst>
          </p:nvPr>
        </p:nvGraphicFramePr>
        <p:xfrm>
          <a:off x="1800000" y="2880000"/>
          <a:ext cx="7920000" cy="57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0"/>
            <a:ext cx="20320000" cy="1224000"/>
          </a:xfrm>
        </p:spPr>
        <p:txBody>
          <a:bodyPr/>
          <a:lstStyle/>
          <a:p>
            <a:pPr algn="ctr"/>
            <a:r>
              <a:rPr lang="pl-PL" dirty="0"/>
              <a:t>Sektor spółdzielczy na tle sektora bankowego</a:t>
            </a:r>
          </a:p>
        </p:txBody>
      </p:sp>
      <p:sp>
        <p:nvSpPr>
          <p:cNvPr id="5" name="Prostokąt 4"/>
          <p:cNvSpPr/>
          <p:nvPr/>
        </p:nvSpPr>
        <p:spPr>
          <a:xfrm>
            <a:off x="10800000" y="3999077"/>
            <a:ext cx="7920000" cy="224676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pl-PL" sz="28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Istotnie wyższy udział należności budżetowych i samorządowych wynika ze specyfiki działania banków spółdzielczych zlokalizowanych w gminach z którymi podejmują aktywną współpracę lokalną. 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1800000" y="2160000"/>
            <a:ext cx="7920000" cy="720000"/>
          </a:xfrm>
          <a:prstGeom prst="rect">
            <a:avLst/>
          </a:prstGeom>
          <a:solidFill>
            <a:srgbClr val="1A709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Udział w sektorze bankowym</a:t>
            </a:r>
          </a:p>
        </p:txBody>
      </p:sp>
      <p:cxnSp>
        <p:nvCxnSpPr>
          <p:cNvPr id="12" name="Łącznik prosty ze strzałką 11"/>
          <p:cNvCxnSpPr>
            <a:cxnSpLocks/>
            <a:stCxn id="13" idx="1"/>
          </p:cNvCxnSpPr>
          <p:nvPr/>
        </p:nvCxnSpPr>
        <p:spPr>
          <a:xfrm flipH="1" flipV="1">
            <a:off x="9368853" y="3579867"/>
            <a:ext cx="1157380" cy="462734"/>
          </a:xfrm>
          <a:prstGeom prst="straightConnector1">
            <a:avLst/>
          </a:prstGeom>
          <a:ln w="76200">
            <a:solidFill>
              <a:srgbClr val="1A709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Nawias klamrowy otwierający 12"/>
          <p:cNvSpPr/>
          <p:nvPr/>
        </p:nvSpPr>
        <p:spPr>
          <a:xfrm>
            <a:off x="10526233" y="3579866"/>
            <a:ext cx="430525" cy="3609474"/>
          </a:xfrm>
          <a:prstGeom prst="leftBrace">
            <a:avLst>
              <a:gd name="adj1" fmla="val 8333"/>
              <a:gd name="adj2" fmla="val 12820"/>
            </a:avLst>
          </a:prstGeom>
          <a:ln w="76200">
            <a:solidFill>
              <a:srgbClr val="1A70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04916085"/>
      </p:ext>
    </p:extLst>
  </p:cSld>
  <p:clrMapOvr>
    <a:masterClrMapping/>
  </p:clrMapOvr>
</p:sld>
</file>

<file path=ppt/theme/theme1.xml><?xml version="1.0" encoding="utf-8"?>
<a:theme xmlns:a="http://schemas.openxmlformats.org/drawingml/2006/main" name="1_UKNF_september21">
  <a:themeElements>
    <a:clrScheme name="Niestandardowy 4">
      <a:dk1>
        <a:srgbClr val="000000"/>
      </a:dk1>
      <a:lt1>
        <a:sysClr val="window" lastClr="FFFFFF"/>
      </a:lt1>
      <a:dk2>
        <a:srgbClr val="0C1C3C"/>
      </a:dk2>
      <a:lt2>
        <a:srgbClr val="ADB9CA"/>
      </a:lt2>
      <a:accent1>
        <a:srgbClr val="001A72"/>
      </a:accent1>
      <a:accent2>
        <a:srgbClr val="3657AB"/>
      </a:accent2>
      <a:accent3>
        <a:srgbClr val="199EAC"/>
      </a:accent3>
      <a:accent4>
        <a:srgbClr val="4ED2E3"/>
      </a:accent4>
      <a:accent5>
        <a:srgbClr val="FF6700"/>
      </a:accent5>
      <a:accent6>
        <a:srgbClr val="F59F7E"/>
      </a:accent6>
      <a:hlink>
        <a:srgbClr val="001A72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NF_september21" id="{6E75C709-AB1A-4FAE-A1D3-F47F1B00E4F8}" vid="{9CED1EB3-4385-483F-A060-58139359497A}"/>
    </a:ext>
  </a:extLst>
</a:theme>
</file>

<file path=ppt/theme/theme2.xml><?xml version="1.0" encoding="utf-8"?>
<a:theme xmlns:a="http://schemas.openxmlformats.org/drawingml/2006/main" name="UKNF_september21">
  <a:themeElements>
    <a:clrScheme name="Niestandardowy 8">
      <a:dk1>
        <a:srgbClr val="000000"/>
      </a:dk1>
      <a:lt1>
        <a:sysClr val="window" lastClr="FFFFFF"/>
      </a:lt1>
      <a:dk2>
        <a:srgbClr val="0C1C3C"/>
      </a:dk2>
      <a:lt2>
        <a:srgbClr val="ADB9CA"/>
      </a:lt2>
      <a:accent1>
        <a:srgbClr val="001A72"/>
      </a:accent1>
      <a:accent2>
        <a:srgbClr val="3657AB"/>
      </a:accent2>
      <a:accent3>
        <a:srgbClr val="199EAC"/>
      </a:accent3>
      <a:accent4>
        <a:srgbClr val="4ED2E3"/>
      </a:accent4>
      <a:accent5>
        <a:srgbClr val="EC673A"/>
      </a:accent5>
      <a:accent6>
        <a:srgbClr val="F59F7E"/>
      </a:accent6>
      <a:hlink>
        <a:srgbClr val="001A72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明朝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NF_september21" id="{6E75C709-AB1A-4FAE-A1D3-F47F1B00E4F8}" vid="{9CED1EB3-4385-483F-A060-58139359497A}"/>
    </a:ext>
  </a:extLst>
</a:theme>
</file>

<file path=ppt/theme/themeOverride1.xml><?xml version="1.0" encoding="utf-8"?>
<a:themeOverride xmlns:a="http://schemas.openxmlformats.org/drawingml/2006/main">
  <a:clrScheme name="Niestandardowy 8">
    <a:dk1>
      <a:srgbClr val="000000"/>
    </a:dk1>
    <a:lt1>
      <a:sysClr val="window" lastClr="FFFFFF"/>
    </a:lt1>
    <a:dk2>
      <a:srgbClr val="0C1C3C"/>
    </a:dk2>
    <a:lt2>
      <a:srgbClr val="ADB9CA"/>
    </a:lt2>
    <a:accent1>
      <a:srgbClr val="001A72"/>
    </a:accent1>
    <a:accent2>
      <a:srgbClr val="3657AB"/>
    </a:accent2>
    <a:accent3>
      <a:srgbClr val="199EAC"/>
    </a:accent3>
    <a:accent4>
      <a:srgbClr val="4ED2E3"/>
    </a:accent4>
    <a:accent5>
      <a:srgbClr val="EC673A"/>
    </a:accent5>
    <a:accent6>
      <a:srgbClr val="F59F7E"/>
    </a:accent6>
    <a:hlink>
      <a:srgbClr val="001A72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Niestandardowy 8">
    <a:dk1>
      <a:srgbClr val="000000"/>
    </a:dk1>
    <a:lt1>
      <a:sysClr val="window" lastClr="FFFFFF"/>
    </a:lt1>
    <a:dk2>
      <a:srgbClr val="0C1C3C"/>
    </a:dk2>
    <a:lt2>
      <a:srgbClr val="ADB9CA"/>
    </a:lt2>
    <a:accent1>
      <a:srgbClr val="001A72"/>
    </a:accent1>
    <a:accent2>
      <a:srgbClr val="3657AB"/>
    </a:accent2>
    <a:accent3>
      <a:srgbClr val="199EAC"/>
    </a:accent3>
    <a:accent4>
      <a:srgbClr val="4ED2E3"/>
    </a:accent4>
    <a:accent5>
      <a:srgbClr val="EC673A"/>
    </a:accent5>
    <a:accent6>
      <a:srgbClr val="F59F7E"/>
    </a:accent6>
    <a:hlink>
      <a:srgbClr val="001A72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44683</TotalTime>
  <Words>3234</Words>
  <PresentationFormat>Niestandardowy</PresentationFormat>
  <Paragraphs>350</Paragraphs>
  <Slides>39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39</vt:i4>
      </vt:variant>
    </vt:vector>
  </HeadingPairs>
  <TitlesOfParts>
    <vt:vector size="45" baseType="lpstr">
      <vt:lpstr>Arial</vt:lpstr>
      <vt:lpstr>Calibri</vt:lpstr>
      <vt:lpstr>Calibri Light</vt:lpstr>
      <vt:lpstr>Wingdings</vt:lpstr>
      <vt:lpstr>1_UKNF_september21</vt:lpstr>
      <vt:lpstr>UKNF_september21</vt:lpstr>
      <vt:lpstr>Prezentacja programu PowerPoint</vt:lpstr>
      <vt:lpstr>Najważniejsze spostrzeżenia i wnioski – banki spółdzielcze</vt:lpstr>
      <vt:lpstr>Najważniejsze spostrzeżenia i wnioski – banki spółdzielcze</vt:lpstr>
      <vt:lpstr>Najważniejsze spostrzeżenia i wnioski – banki spółdzielcze</vt:lpstr>
      <vt:lpstr>Najważniejsze spostrzeżenia i wnioski – banki zrzeszające</vt:lpstr>
      <vt:lpstr>Najważniejsze spostrzeżenia i wnioski – banki zrzeszające</vt:lpstr>
      <vt:lpstr>Najważniejsze spostrzeżenia i wnioski – systemy ochrony (IPS)</vt:lpstr>
      <vt:lpstr>Najważniejsze spostrzeżenia i wnioski – systemy ochrony (IPS)</vt:lpstr>
      <vt:lpstr>Sektor spółdzielczy na tle sektora bankowego</vt:lpstr>
      <vt:lpstr> Banki Spółdzielcze</vt:lpstr>
      <vt:lpstr>Banki Spółdzielcze – zmiany podstawowych wielkości</vt:lpstr>
      <vt:lpstr>Banki Spółdzielcze – bilans</vt:lpstr>
      <vt:lpstr>Banki Spółdzielcze – bilans</vt:lpstr>
      <vt:lpstr>Banki Spółdzielcze – depozyty sektora niefinansowego i samorządowego </vt:lpstr>
      <vt:lpstr>Banki Spółdzielcze – depozyty sektora niefinansowego i samorządowego </vt:lpstr>
      <vt:lpstr>Banki Spółdzielcze – adekwatność kapitałowa </vt:lpstr>
      <vt:lpstr>Banki Spółdzielcze – udziałowcy i fundusz udziałowy</vt:lpstr>
      <vt:lpstr>Banki Spółdzielcze – ryzyko kredytowe</vt:lpstr>
      <vt:lpstr>Banki Spółdzielcze – ryzyko kredytowe</vt:lpstr>
      <vt:lpstr>Banki Spółdzielcze – ryzyko kredytowe</vt:lpstr>
      <vt:lpstr>Banki Spółdzielcze – ryzyko kredytowe</vt:lpstr>
      <vt:lpstr>Banki Spółdzielcze – sytuacja płynnościowa – normy LCR</vt:lpstr>
      <vt:lpstr>Banki Spółdzielcze – sytuacja płynnościowa – norma NSFR</vt:lpstr>
      <vt:lpstr>Banki Spółdzielcze – rentowność i efektywność</vt:lpstr>
      <vt:lpstr>Banki Spółdzielcze – zatrudnienie i efektywność</vt:lpstr>
      <vt:lpstr>Banki Spółdzielcze – podział zysku za 2024 rok</vt:lpstr>
      <vt:lpstr>Banki Spółdzielcze – podział zysku za 2024 rok</vt:lpstr>
      <vt:lpstr>Banki Spółdzielcze – podział zysku za 2024 rok</vt:lpstr>
      <vt:lpstr> Banki zrzeszające</vt:lpstr>
      <vt:lpstr>Banki Zrzeszające – bilans</vt:lpstr>
      <vt:lpstr>Banki Zrzeszające – bilans</vt:lpstr>
      <vt:lpstr>Banki Zrzeszające – depozyty sektora niefinansowego i samorządowego </vt:lpstr>
      <vt:lpstr>Banki Zrzeszające – adekwatność kapitałowa</vt:lpstr>
      <vt:lpstr>Banki Zrzeszające – ryzyko kredytowe</vt:lpstr>
      <vt:lpstr>Banki Zrzeszające – ryzyko kredytowe</vt:lpstr>
      <vt:lpstr>Banki Zrzeszające – ryzyko kredytowe</vt:lpstr>
      <vt:lpstr>Banki Zrzeszające – rentowność i efektywność</vt:lpstr>
      <vt:lpstr>Banki Zrzeszające – zatrudnienie oraz placówki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2022-01-05T14:11:17Z</dcterms:created>
  <dcterms:modified xsi:type="dcterms:W3CDTF">2025-10-10T13:50:35Z</dcterms:modified>
</cp:coreProperties>
</file>